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9"/>
  </p:notesMasterIdLst>
  <p:sldIdLst>
    <p:sldId id="349" r:id="rId2"/>
    <p:sldId id="385" r:id="rId3"/>
    <p:sldId id="386" r:id="rId4"/>
    <p:sldId id="389" r:id="rId5"/>
    <p:sldId id="521" r:id="rId6"/>
    <p:sldId id="390" r:id="rId7"/>
    <p:sldId id="555" r:id="rId8"/>
    <p:sldId id="391" r:id="rId9"/>
    <p:sldId id="448" r:id="rId10"/>
    <p:sldId id="547" r:id="rId11"/>
    <p:sldId id="449" r:id="rId12"/>
    <p:sldId id="518" r:id="rId13"/>
    <p:sldId id="392" r:id="rId14"/>
    <p:sldId id="450" r:id="rId15"/>
    <p:sldId id="451" r:id="rId16"/>
    <p:sldId id="452" r:id="rId17"/>
    <p:sldId id="453" r:id="rId18"/>
    <p:sldId id="454" r:id="rId19"/>
    <p:sldId id="455" r:id="rId20"/>
    <p:sldId id="456" r:id="rId21"/>
    <p:sldId id="457" r:id="rId22"/>
    <p:sldId id="458" r:id="rId23"/>
    <p:sldId id="459" r:id="rId24"/>
    <p:sldId id="460" r:id="rId25"/>
    <p:sldId id="512" r:id="rId26"/>
    <p:sldId id="393" r:id="rId27"/>
    <p:sldId id="394" r:id="rId28"/>
    <p:sldId id="395" r:id="rId29"/>
    <p:sldId id="396" r:id="rId30"/>
    <p:sldId id="517" r:id="rId31"/>
    <p:sldId id="553" r:id="rId32"/>
    <p:sldId id="514" r:id="rId33"/>
    <p:sldId id="515" r:id="rId34"/>
    <p:sldId id="516" r:id="rId35"/>
    <p:sldId id="556" r:id="rId36"/>
    <p:sldId id="519" r:id="rId37"/>
    <p:sldId id="469" r:id="rId38"/>
    <p:sldId id="470" r:id="rId39"/>
    <p:sldId id="471" r:id="rId40"/>
    <p:sldId id="479" r:id="rId41"/>
    <p:sldId id="472" r:id="rId42"/>
    <p:sldId id="473" r:id="rId43"/>
    <p:sldId id="474" r:id="rId44"/>
    <p:sldId id="480" r:id="rId45"/>
    <p:sldId id="481" r:id="rId46"/>
    <p:sldId id="475" r:id="rId47"/>
    <p:sldId id="476" r:id="rId48"/>
    <p:sldId id="477" r:id="rId49"/>
    <p:sldId id="483" r:id="rId50"/>
    <p:sldId id="526" r:id="rId51"/>
    <p:sldId id="558" r:id="rId52"/>
    <p:sldId id="484" r:id="rId53"/>
    <p:sldId id="548" r:id="rId54"/>
    <p:sldId id="550" r:id="rId55"/>
    <p:sldId id="552" r:id="rId56"/>
    <p:sldId id="554" r:id="rId57"/>
    <p:sldId id="523" r:id="rId58"/>
    <p:sldId id="527" r:id="rId59"/>
    <p:sldId id="528" r:id="rId60"/>
    <p:sldId id="529" r:id="rId61"/>
    <p:sldId id="530" r:id="rId62"/>
    <p:sldId id="531" r:id="rId63"/>
    <p:sldId id="532" r:id="rId64"/>
    <p:sldId id="533" r:id="rId65"/>
    <p:sldId id="534" r:id="rId66"/>
    <p:sldId id="557" r:id="rId67"/>
    <p:sldId id="524" r:id="rId68"/>
    <p:sldId id="541" r:id="rId69"/>
    <p:sldId id="542" r:id="rId70"/>
    <p:sldId id="543" r:id="rId71"/>
    <p:sldId id="544" r:id="rId72"/>
    <p:sldId id="535" r:id="rId73"/>
    <p:sldId id="536" r:id="rId74"/>
    <p:sldId id="537" r:id="rId75"/>
    <p:sldId id="538" r:id="rId76"/>
    <p:sldId id="539" r:id="rId77"/>
    <p:sldId id="540" r:id="rId7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ahoma" charset="0"/>
        <a:ea typeface="ＭＳ Ｐゴシック" charset="0"/>
        <a:cs typeface="ＭＳ Ｐゴシック" charset="0"/>
      </a:defRPr>
    </a:lvl5pPr>
    <a:lvl6pPr marL="2286000" algn="l" defTabSz="457200" rtl="0" eaLnBrk="1" latinLnBrk="0" hangingPunct="1">
      <a:defRPr sz="2400" kern="1200">
        <a:solidFill>
          <a:schemeClr val="tx1"/>
        </a:solidFill>
        <a:latin typeface="Tahoma" charset="0"/>
        <a:ea typeface="ＭＳ Ｐゴシック" charset="0"/>
        <a:cs typeface="ＭＳ Ｐゴシック" charset="0"/>
      </a:defRPr>
    </a:lvl6pPr>
    <a:lvl7pPr marL="2743200" algn="l" defTabSz="457200" rtl="0" eaLnBrk="1" latinLnBrk="0" hangingPunct="1">
      <a:defRPr sz="2400" kern="1200">
        <a:solidFill>
          <a:schemeClr val="tx1"/>
        </a:solidFill>
        <a:latin typeface="Tahoma" charset="0"/>
        <a:ea typeface="ＭＳ Ｐゴシック" charset="0"/>
        <a:cs typeface="ＭＳ Ｐゴシック" charset="0"/>
      </a:defRPr>
    </a:lvl7pPr>
    <a:lvl8pPr marL="3200400" algn="l" defTabSz="457200" rtl="0" eaLnBrk="1" latinLnBrk="0" hangingPunct="1">
      <a:defRPr sz="2400" kern="1200">
        <a:solidFill>
          <a:schemeClr val="tx1"/>
        </a:solidFill>
        <a:latin typeface="Tahoma" charset="0"/>
        <a:ea typeface="ＭＳ Ｐゴシック" charset="0"/>
        <a:cs typeface="ＭＳ Ｐゴシック" charset="0"/>
      </a:defRPr>
    </a:lvl8pPr>
    <a:lvl9pPr marL="3657600" algn="l" defTabSz="457200" rtl="0" eaLnBrk="1" latinLnBrk="0" hangingPunct="1">
      <a:defRPr sz="2400" kern="1200">
        <a:solidFill>
          <a:schemeClr val="tx1"/>
        </a:solidFill>
        <a:latin typeface="Tahom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87D"/>
    <a:srgbClr val="009900"/>
    <a:srgbClr val="FF9900"/>
    <a:srgbClr val="CC00CC"/>
    <a:srgbClr val="FF0066"/>
    <a:srgbClr val="99CCFF"/>
    <a:srgbClr val="33CC33"/>
    <a:srgbClr val="3366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5918" autoAdjust="0"/>
  </p:normalViewPr>
  <p:slideViewPr>
    <p:cSldViewPr>
      <p:cViewPr>
        <p:scale>
          <a:sx n="112" d="100"/>
          <a:sy n="112" d="100"/>
        </p:scale>
        <p:origin x="2136" y="416"/>
      </p:cViewPr>
      <p:guideLst>
        <p:guide orient="horz" pos="2160"/>
        <p:guide pos="2880"/>
      </p:guideLst>
    </p:cSldViewPr>
  </p:slideViewPr>
  <p:outlineViewPr>
    <p:cViewPr>
      <p:scale>
        <a:sx n="33" d="100"/>
        <a:sy n="33" d="100"/>
      </p:scale>
      <p:origin x="0" y="-57968"/>
    </p:cViewPr>
  </p:outlineViewPr>
  <p:notesTextViewPr>
    <p:cViewPr>
      <p:scale>
        <a:sx n="100" d="100"/>
        <a:sy n="100" d="100"/>
      </p:scale>
      <p:origin x="0" y="0"/>
    </p:cViewPr>
  </p:notesTextViewPr>
  <p:sorterViewPr>
    <p:cViewPr>
      <p:scale>
        <a:sx n="66" d="100"/>
        <a:sy n="66" d="100"/>
      </p:scale>
      <p:origin x="0" y="10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0"/>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smtClean="0">
                <a:latin typeface="Times New Roman" charset="0"/>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smtClean="0">
                <a:latin typeface="Times New Roman" charset="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smtClean="0">
                <a:latin typeface="Times New Roman"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smtClean="0">
                <a:latin typeface="Times New Roman" charset="0"/>
                <a:cs typeface="+mn-cs"/>
              </a:defRPr>
            </a:lvl1pPr>
          </a:lstStyle>
          <a:p>
            <a:pPr>
              <a:defRPr/>
            </a:pPr>
            <a:fld id="{56C1BD6B-B410-C341-B700-AC6796349CE0}" type="slidenum">
              <a:rPr lang="en-US"/>
              <a:pPr>
                <a:defRPr/>
              </a:pPr>
              <a:t>‹#›</a:t>
            </a:fld>
            <a:endParaRPr lang="en-US"/>
          </a:p>
        </p:txBody>
      </p:sp>
    </p:spTree>
    <p:extLst>
      <p:ext uri="{BB962C8B-B14F-4D97-AF65-F5344CB8AC3E}">
        <p14:creationId xmlns:p14="http://schemas.microsoft.com/office/powerpoint/2010/main" val="16041896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andom_graph"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712E8AC-D6AD-BE4B-97B9-972881BFB0AA}" type="slidenum">
              <a:rPr lang="en-US"/>
              <a:pPr>
                <a:defRPr/>
              </a:pPr>
              <a:t>1</a:t>
            </a:fld>
            <a:endParaRPr lang="en-US"/>
          </a:p>
        </p:txBody>
      </p:sp>
      <p:sp>
        <p:nvSpPr>
          <p:cNvPr id="552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5299"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363715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945578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2016spring w2-1</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36</a:t>
            </a:fld>
            <a:endParaRPr lang="en-US"/>
          </a:p>
        </p:txBody>
      </p:sp>
    </p:spTree>
    <p:extLst>
      <p:ext uri="{BB962C8B-B14F-4D97-AF65-F5344CB8AC3E}">
        <p14:creationId xmlns:p14="http://schemas.microsoft.com/office/powerpoint/2010/main" val="284266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38</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a:latin typeface="Arial" pitchFamily="34" charset="0"/>
            </a:endParaRPr>
          </a:p>
        </p:txBody>
      </p:sp>
    </p:spTree>
    <p:extLst>
      <p:ext uri="{BB962C8B-B14F-4D97-AF65-F5344CB8AC3E}">
        <p14:creationId xmlns:p14="http://schemas.microsoft.com/office/powerpoint/2010/main" val="299179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Given a linear transformation T, there is a “Eigen” vector v, such that apply T</a:t>
            </a:r>
            <a:r>
              <a:rPr lang="en-US" sz="2800" baseline="0" dirty="0"/>
              <a:t> to v does not change the direction of v, but only the scale of v</a:t>
            </a:r>
          </a:p>
          <a:p>
            <a:endParaRPr lang="en-US" sz="2800" baseline="0" dirty="0"/>
          </a:p>
          <a:p>
            <a:r>
              <a:rPr lang="en-US" sz="2800" baseline="0" dirty="0"/>
              <a:t>T(v) = </a:t>
            </a:r>
            <a:r>
              <a:rPr lang="en-US" sz="2800" baseline="0" dirty="0" err="1"/>
              <a:t>λv</a:t>
            </a:r>
            <a:r>
              <a:rPr lang="en-US" sz="2800" dirty="0"/>
              <a:t> </a:t>
            </a:r>
          </a:p>
          <a:p>
            <a:endParaRPr lang="en-US" sz="2800" dirty="0"/>
          </a:p>
          <a:p>
            <a:r>
              <a:rPr lang="en-US" sz="2800" dirty="0"/>
              <a:t>Where </a:t>
            </a:r>
            <a:r>
              <a:rPr lang="en-US" sz="2800" baseline="0" dirty="0" err="1"/>
              <a:t>λ</a:t>
            </a:r>
            <a:r>
              <a:rPr lang="en-US" sz="2800" baseline="0" dirty="0"/>
              <a:t> </a:t>
            </a:r>
            <a:r>
              <a:rPr lang="en-US" sz="2800" dirty="0"/>
              <a:t>is a scale factor.</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45</a:t>
            </a:fld>
            <a:endParaRPr lang="en-US"/>
          </a:p>
        </p:txBody>
      </p:sp>
    </p:spTree>
    <p:extLst>
      <p:ext uri="{BB962C8B-B14F-4D97-AF65-F5344CB8AC3E}">
        <p14:creationId xmlns:p14="http://schemas.microsoft.com/office/powerpoint/2010/main" val="377497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2016Spring w1-2</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46</a:t>
            </a:fld>
            <a:endParaRPr lang="en-US"/>
          </a:p>
        </p:txBody>
      </p:sp>
    </p:spTree>
    <p:extLst>
      <p:ext uri="{BB962C8B-B14F-4D97-AF65-F5344CB8AC3E}">
        <p14:creationId xmlns:p14="http://schemas.microsoft.com/office/powerpoint/2010/main" val="1230593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2018 summer w1.1</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50</a:t>
            </a:fld>
            <a:endParaRPr lang="en-US"/>
          </a:p>
        </p:txBody>
      </p:sp>
    </p:spTree>
    <p:extLst>
      <p:ext uri="{BB962C8B-B14F-4D97-AF65-F5344CB8AC3E}">
        <p14:creationId xmlns:p14="http://schemas.microsoft.com/office/powerpoint/2010/main" val="2183782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charset="0"/>
                <a:ea typeface="ＭＳ Ｐゴシック" charset="0"/>
                <a:cs typeface="ＭＳ Ｐゴシック" charset="0"/>
              </a:rPr>
              <a:t>As a result, while each eigenvector tries to produce a minimum-sized cut, the fact that successive eigenvectors have to</a:t>
            </a:r>
          </a:p>
          <a:p>
            <a:r>
              <a:rPr lang="en-US" sz="1200" b="0" i="0" u="none" strike="noStrike" kern="1200" baseline="0" dirty="0">
                <a:solidFill>
                  <a:schemeClr val="tx1"/>
                </a:solidFill>
                <a:latin typeface="Times New Roman" charset="0"/>
                <a:ea typeface="ＭＳ Ｐゴシック" charset="0"/>
                <a:cs typeface="ＭＳ Ｐゴシック" charset="0"/>
              </a:rPr>
              <a:t>satisfy more and more constraints generally causes the cuts they describe to be</a:t>
            </a:r>
          </a:p>
          <a:p>
            <a:r>
              <a:rPr lang="en-US" sz="1200" b="0" i="0" u="none" strike="noStrike" kern="1200" baseline="0" dirty="0">
                <a:solidFill>
                  <a:schemeClr val="tx1"/>
                </a:solidFill>
                <a:latin typeface="Times New Roman" charset="0"/>
                <a:ea typeface="ＭＳ Ｐゴシック" charset="0"/>
                <a:cs typeface="ＭＳ Ｐゴシック" charset="0"/>
              </a:rPr>
              <a:t>progressively worse.</a:t>
            </a:r>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64</a:t>
            </a:fld>
            <a:endParaRPr lang="en-US"/>
          </a:p>
        </p:txBody>
      </p:sp>
    </p:spTree>
    <p:extLst>
      <p:ext uri="{BB962C8B-B14F-4D97-AF65-F5344CB8AC3E}">
        <p14:creationId xmlns:p14="http://schemas.microsoft.com/office/powerpoint/2010/main" val="82600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2018 w1.2</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65</a:t>
            </a:fld>
            <a:endParaRPr lang="en-US"/>
          </a:p>
        </p:txBody>
      </p:sp>
    </p:spTree>
    <p:extLst>
      <p:ext uri="{BB962C8B-B14F-4D97-AF65-F5344CB8AC3E}">
        <p14:creationId xmlns:p14="http://schemas.microsoft.com/office/powerpoint/2010/main" val="94349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20170327</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67</a:t>
            </a:fld>
            <a:endParaRPr lang="en-US"/>
          </a:p>
        </p:txBody>
      </p:sp>
    </p:spTree>
    <p:extLst>
      <p:ext uri="{BB962C8B-B14F-4D97-AF65-F5344CB8AC3E}">
        <p14:creationId xmlns:p14="http://schemas.microsoft.com/office/powerpoint/2010/main" val="186796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4</a:t>
            </a:fld>
            <a:endParaRPr lang="en-US"/>
          </a:p>
        </p:txBody>
      </p:sp>
    </p:spTree>
    <p:extLst>
      <p:ext uri="{BB962C8B-B14F-4D97-AF65-F5344CB8AC3E}">
        <p14:creationId xmlns:p14="http://schemas.microsoft.com/office/powerpoint/2010/main" val="1949142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77</a:t>
            </a:fld>
            <a:endParaRPr lang="en-US"/>
          </a:p>
        </p:txBody>
      </p:sp>
    </p:spTree>
    <p:extLst>
      <p:ext uri="{BB962C8B-B14F-4D97-AF65-F5344CB8AC3E}">
        <p14:creationId xmlns:p14="http://schemas.microsoft.com/office/powerpoint/2010/main" val="16612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2018 w1.1</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10</a:t>
            </a:fld>
            <a:endParaRPr lang="en-US"/>
          </a:p>
        </p:txBody>
      </p:sp>
    </p:spTree>
    <p:extLst>
      <p:ext uri="{BB962C8B-B14F-4D97-AF65-F5344CB8AC3E}">
        <p14:creationId xmlns:p14="http://schemas.microsoft.com/office/powerpoint/2010/main" val="5146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2016Springw1-1</a:t>
            </a:r>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12</a:t>
            </a:fld>
            <a:endParaRPr lang="en-US"/>
          </a:p>
        </p:txBody>
      </p:sp>
    </p:spTree>
    <p:extLst>
      <p:ext uri="{BB962C8B-B14F-4D97-AF65-F5344CB8AC3E}">
        <p14:creationId xmlns:p14="http://schemas.microsoft.com/office/powerpoint/2010/main" val="1834960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1354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62425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6C1BD6B-B410-C341-B700-AC6796349CE0}" type="slidenum">
              <a:rPr lang="en-US" smtClean="0"/>
              <a:pPr>
                <a:defRPr/>
              </a:pPr>
              <a:t>29</a:t>
            </a:fld>
            <a:endParaRPr lang="en-US"/>
          </a:p>
        </p:txBody>
      </p:sp>
    </p:spTree>
    <p:extLst>
      <p:ext uri="{BB962C8B-B14F-4D97-AF65-F5344CB8AC3E}">
        <p14:creationId xmlns:p14="http://schemas.microsoft.com/office/powerpoint/2010/main" val="192013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the </a:t>
            </a:r>
            <a:r>
              <a:rPr lang="en-US" sz="1200" b="1" kern="1200" dirty="0">
                <a:solidFill>
                  <a:schemeClr val="tx1"/>
                </a:solidFill>
                <a:latin typeface="+mn-lt"/>
                <a:ea typeface="+mn-ea"/>
                <a:cs typeface="+mn-cs"/>
              </a:rPr>
              <a:t>null model</a:t>
            </a:r>
            <a:r>
              <a:rPr lang="en-US" sz="1200" b="0" kern="1200" dirty="0">
                <a:solidFill>
                  <a:schemeClr val="tx1"/>
                </a:solidFill>
                <a:latin typeface="+mn-lt"/>
                <a:ea typeface="+mn-ea"/>
                <a:cs typeface="+mn-cs"/>
              </a:rPr>
              <a:t> is a graph which matches one specific graph in some of its structural features, but which is otherwise taken to be an instance of a </a:t>
            </a:r>
            <a:r>
              <a:rPr lang="en-US" sz="1200" b="0" kern="1200" dirty="0">
                <a:solidFill>
                  <a:schemeClr val="tx1"/>
                </a:solidFill>
                <a:latin typeface="+mn-lt"/>
                <a:ea typeface="+mn-ea"/>
                <a:cs typeface="+mn-cs"/>
                <a:hlinkClick r:id="rId3"/>
              </a:rPr>
              <a:t>random graph. The null model is used as a term of comparison, to verify whether the graph in question displays some feature, such as community structure, or not.</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51361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charset="0"/>
                <a:ea typeface="ＭＳ Ｐゴシック" charset="0"/>
                <a:cs typeface="ＭＳ Ｐゴシック" charset="0"/>
              </a:rPr>
              <a:t>where $</a:t>
            </a:r>
            <a:r>
              <a:rPr lang="en-US" sz="1200" b="0" i="0" u="none" strike="noStrike" kern="1200" dirty="0" err="1">
                <a:solidFill>
                  <a:schemeClr val="tx1"/>
                </a:solidFill>
                <a:effectLst/>
                <a:latin typeface="Times New Roman" charset="0"/>
                <a:ea typeface="ＭＳ Ｐゴシック" charset="0"/>
                <a:cs typeface="ＭＳ Ｐゴシック" charset="0"/>
              </a:rPr>
              <a:t>k_i</a:t>
            </a:r>
            <a:r>
              <a:rPr lang="en-US" sz="1200" b="0" i="0" u="none" strike="noStrike" kern="1200" dirty="0">
                <a:solidFill>
                  <a:schemeClr val="tx1"/>
                </a:solidFill>
                <a:effectLst/>
                <a:latin typeface="Times New Roman" charset="0"/>
                <a:ea typeface="ＭＳ Ｐゴシック" charset="0"/>
                <a:cs typeface="ＭＳ Ｐゴシック" charset="0"/>
              </a:rPr>
              <a:t>$ and $</a:t>
            </a:r>
            <a:r>
              <a:rPr lang="en-US" sz="1200" b="0" i="0" u="none" strike="noStrike" kern="1200" dirty="0" err="1">
                <a:solidFill>
                  <a:schemeClr val="tx1"/>
                </a:solidFill>
                <a:effectLst/>
                <a:latin typeface="Times New Roman" charset="0"/>
                <a:ea typeface="ＭＳ Ｐゴシック" charset="0"/>
                <a:cs typeface="ＭＳ Ｐゴシック" charset="0"/>
              </a:rPr>
              <a:t>k_j</a:t>
            </a:r>
            <a:r>
              <a:rPr lang="en-US" sz="1200" b="0" i="0" u="none" strike="noStrike" kern="1200" dirty="0">
                <a:solidFill>
                  <a:schemeClr val="tx1"/>
                </a:solidFill>
                <a:effectLst/>
                <a:latin typeface="Times New Roman" charset="0"/>
                <a:ea typeface="ＭＳ Ｐゴシック" charset="0"/>
                <a:cs typeface="ＭＳ Ｐゴシック" charset="0"/>
              </a:rPr>
              <a:t>$ are the degrees of $</a:t>
            </a:r>
            <a:r>
              <a:rPr lang="en-US" sz="1200" b="0" i="0" u="none" strike="noStrike" kern="1200" dirty="0" err="1">
                <a:solidFill>
                  <a:schemeClr val="tx1"/>
                </a:solidFill>
                <a:effectLst/>
                <a:latin typeface="Times New Roman" charset="0"/>
                <a:ea typeface="ＭＳ Ｐゴシック" charset="0"/>
                <a:cs typeface="ＭＳ Ｐゴシック" charset="0"/>
              </a:rPr>
              <a:t>i</a:t>
            </a:r>
            <a:r>
              <a:rPr lang="en-US" sz="1200" b="0" i="0" u="none" strike="noStrike" kern="1200" dirty="0">
                <a:solidFill>
                  <a:schemeClr val="tx1"/>
                </a:solidFill>
                <a:effectLst/>
                <a:latin typeface="Times New Roman" charset="0"/>
                <a:ea typeface="ＭＳ Ｐゴシック" charset="0"/>
                <a:cs typeface="ＭＳ Ｐゴシック" charset="0"/>
              </a:rPr>
              <a:t>$ and $j$, while $m$ is the number of edges of the graph. Notice that $</a:t>
            </a:r>
            <a:r>
              <a:rPr lang="en-US" sz="1200" b="0" i="0" u="none" strike="noStrike" kern="1200" dirty="0" err="1">
                <a:solidFill>
                  <a:schemeClr val="tx1"/>
                </a:solidFill>
                <a:effectLst/>
                <a:latin typeface="Times New Roman" charset="0"/>
                <a:ea typeface="ＭＳ Ｐゴシック" charset="0"/>
                <a:cs typeface="ＭＳ Ｐゴシック" charset="0"/>
              </a:rPr>
              <a:t>k_i</a:t>
            </a:r>
            <a:r>
              <a:rPr lang="en-US" sz="1200" b="0" i="0" u="none" strike="noStrike" kern="1200" dirty="0">
                <a:solidFill>
                  <a:schemeClr val="tx1"/>
                </a:solidFill>
                <a:effectLst/>
                <a:latin typeface="Times New Roman" charset="0"/>
                <a:ea typeface="ＭＳ Ｐゴシック" charset="0"/>
                <a:cs typeface="ＭＳ Ｐゴシック" charset="0"/>
              </a:rPr>
              <a:t> </a:t>
            </a:r>
            <a:r>
              <a:rPr lang="en-US" sz="1200" b="0" i="0" u="none" strike="noStrike" kern="1200" dirty="0" err="1">
                <a:solidFill>
                  <a:schemeClr val="tx1"/>
                </a:solidFill>
                <a:effectLst/>
                <a:latin typeface="Times New Roman" charset="0"/>
                <a:ea typeface="ＭＳ Ｐゴシック" charset="0"/>
                <a:cs typeface="ＭＳ Ｐゴシック" charset="0"/>
              </a:rPr>
              <a:t>k_j</a:t>
            </a:r>
            <a:r>
              <a:rPr lang="en-US" sz="1200" b="0" i="0" u="none" strike="noStrike" kern="1200" dirty="0">
                <a:solidFill>
                  <a:schemeClr val="tx1"/>
                </a:solidFill>
                <a:effectLst/>
                <a:latin typeface="Times New Roman" charset="0"/>
                <a:ea typeface="ＭＳ Ｐゴシック" charset="0"/>
                <a:cs typeface="ＭＳ Ｐゴシック" charset="0"/>
              </a:rPr>
              <a:t> / 2m$ is the expected number of edges between vertices $</a:t>
            </a:r>
            <a:r>
              <a:rPr lang="en-US" sz="1200" b="0" i="0" u="none" strike="noStrike" kern="1200" dirty="0" err="1">
                <a:solidFill>
                  <a:schemeClr val="tx1"/>
                </a:solidFill>
                <a:effectLst/>
                <a:latin typeface="Times New Roman" charset="0"/>
                <a:ea typeface="ＭＳ Ｐゴシック" charset="0"/>
                <a:cs typeface="ＭＳ Ｐゴシック" charset="0"/>
              </a:rPr>
              <a:t>i</a:t>
            </a:r>
            <a:r>
              <a:rPr lang="en-US" sz="1200" b="0" i="0" u="none" strike="noStrike" kern="1200" dirty="0">
                <a:solidFill>
                  <a:schemeClr val="tx1"/>
                </a:solidFill>
                <a:effectLst/>
                <a:latin typeface="Times New Roman" charset="0"/>
                <a:ea typeface="ＭＳ Ｐゴシック" charset="0"/>
                <a:cs typeface="ＭＳ Ｐゴシック" charset="0"/>
              </a:rPr>
              <a:t>$ and $j$ in the configuration model assumption. Indeed, consider a particular edge attached to vertex $</a:t>
            </a:r>
            <a:r>
              <a:rPr lang="en-US" sz="1200" b="0" i="0" u="none" strike="noStrike" kern="1200" dirty="0" err="1">
                <a:solidFill>
                  <a:schemeClr val="tx1"/>
                </a:solidFill>
                <a:effectLst/>
                <a:latin typeface="Times New Roman" charset="0"/>
                <a:ea typeface="ＭＳ Ｐゴシック" charset="0"/>
                <a:cs typeface="ＭＳ Ｐゴシック" charset="0"/>
              </a:rPr>
              <a:t>i</a:t>
            </a:r>
            <a:r>
              <a:rPr lang="en-US" sz="1200" b="0" i="0" u="none" strike="noStrike" kern="1200" dirty="0">
                <a:solidFill>
                  <a:schemeClr val="tx1"/>
                </a:solidFill>
                <a:effectLst/>
                <a:latin typeface="Times New Roman" charset="0"/>
                <a:ea typeface="ＭＳ Ｐゴシック" charset="0"/>
                <a:cs typeface="ＭＳ Ｐゴシック" charset="0"/>
              </a:rPr>
              <a:t>$. The probability that this edge goes to node $j$ is $</a:t>
            </a:r>
            <a:r>
              <a:rPr lang="en-US" sz="1200" b="0" i="0" u="none" strike="noStrike" kern="1200" dirty="0" err="1">
                <a:solidFill>
                  <a:schemeClr val="tx1"/>
                </a:solidFill>
                <a:effectLst/>
                <a:latin typeface="Times New Roman" charset="0"/>
                <a:ea typeface="ＭＳ Ｐゴシック" charset="0"/>
                <a:cs typeface="ＭＳ Ｐゴシック" charset="0"/>
              </a:rPr>
              <a:t>k_j</a:t>
            </a:r>
            <a:r>
              <a:rPr lang="en-US" sz="1200" b="0" i="0" u="none" strike="noStrike" kern="1200" dirty="0">
                <a:solidFill>
                  <a:schemeClr val="tx1"/>
                </a:solidFill>
                <a:effectLst/>
                <a:latin typeface="Times New Roman" charset="0"/>
                <a:ea typeface="ＭＳ Ｐゴシック" charset="0"/>
                <a:cs typeface="ＭＳ Ｐゴシック" charset="0"/>
              </a:rPr>
              <a:t> / 2m$, since the number of edges attached to $j$ is $</a:t>
            </a:r>
            <a:r>
              <a:rPr lang="en-US" sz="1200" b="0" i="0" u="none" strike="noStrike" kern="1200" dirty="0" err="1">
                <a:solidFill>
                  <a:schemeClr val="tx1"/>
                </a:solidFill>
                <a:effectLst/>
                <a:latin typeface="Times New Roman" charset="0"/>
                <a:ea typeface="ＭＳ Ｐゴシック" charset="0"/>
                <a:cs typeface="ＭＳ Ｐゴシック" charset="0"/>
              </a:rPr>
              <a:t>k_j</a:t>
            </a:r>
            <a:r>
              <a:rPr lang="en-US" sz="1200" b="0" i="0" u="none" strike="noStrike" kern="1200" dirty="0">
                <a:solidFill>
                  <a:schemeClr val="tx1"/>
                </a:solidFill>
                <a:effectLst/>
                <a:latin typeface="Times New Roman" charset="0"/>
                <a:ea typeface="ＭＳ Ｐゴシック" charset="0"/>
                <a:cs typeface="ＭＳ Ｐゴシック" charset="0"/>
              </a:rPr>
              <a:t>$ and the total number of edge ends in the network is $2m$ (the sum of all node degrees). Since node $</a:t>
            </a:r>
            <a:r>
              <a:rPr lang="en-US" sz="1200" b="0" i="0" u="none" strike="noStrike" kern="1200" dirty="0" err="1">
                <a:solidFill>
                  <a:schemeClr val="tx1"/>
                </a:solidFill>
                <a:effectLst/>
                <a:latin typeface="Times New Roman" charset="0"/>
                <a:ea typeface="ＭＳ Ｐゴシック" charset="0"/>
                <a:cs typeface="ＭＳ Ｐゴシック" charset="0"/>
              </a:rPr>
              <a:t>i</a:t>
            </a:r>
            <a:r>
              <a:rPr lang="en-US" sz="1200" b="0" i="0" u="none" strike="noStrike" kern="1200" dirty="0">
                <a:solidFill>
                  <a:schemeClr val="tx1"/>
                </a:solidFill>
                <a:effectLst/>
                <a:latin typeface="Times New Roman" charset="0"/>
                <a:ea typeface="ＭＳ Ｐゴシック" charset="0"/>
                <a:cs typeface="ＭＳ Ｐゴシック" charset="0"/>
              </a:rPr>
              <a:t>$ has $</a:t>
            </a:r>
            <a:r>
              <a:rPr lang="en-US" sz="1200" b="0" i="0" u="none" strike="noStrike" kern="1200" dirty="0" err="1">
                <a:solidFill>
                  <a:schemeClr val="tx1"/>
                </a:solidFill>
                <a:effectLst/>
                <a:latin typeface="Times New Roman" charset="0"/>
                <a:ea typeface="ＭＳ Ｐゴシック" charset="0"/>
                <a:cs typeface="ＭＳ Ｐゴシック" charset="0"/>
              </a:rPr>
              <a:t>k_i</a:t>
            </a:r>
            <a:r>
              <a:rPr lang="en-US" sz="1200" b="0" i="0" u="none" strike="noStrike" kern="1200" dirty="0">
                <a:solidFill>
                  <a:schemeClr val="tx1"/>
                </a:solidFill>
                <a:effectLst/>
                <a:latin typeface="Times New Roman" charset="0"/>
                <a:ea typeface="ＭＳ Ｐゴシック" charset="0"/>
                <a:cs typeface="ＭＳ Ｐゴシック" charset="0"/>
              </a:rPr>
              <a:t>$ edges attached to it, the expected number of edges between $</a:t>
            </a:r>
            <a:r>
              <a:rPr lang="en-US" sz="1200" b="0" i="0" u="none" strike="noStrike" kern="1200" dirty="0" err="1">
                <a:solidFill>
                  <a:schemeClr val="tx1"/>
                </a:solidFill>
                <a:effectLst/>
                <a:latin typeface="Times New Roman" charset="0"/>
                <a:ea typeface="ＭＳ Ｐゴシック" charset="0"/>
                <a:cs typeface="ＭＳ Ｐゴシック" charset="0"/>
              </a:rPr>
              <a:t>i</a:t>
            </a:r>
            <a:r>
              <a:rPr lang="en-US" sz="1200" b="0" i="0" u="none" strike="noStrike" kern="1200" dirty="0">
                <a:solidFill>
                  <a:schemeClr val="tx1"/>
                </a:solidFill>
                <a:effectLst/>
                <a:latin typeface="Times New Roman" charset="0"/>
                <a:ea typeface="ＭＳ Ｐゴシック" charset="0"/>
                <a:cs typeface="ＭＳ Ｐゴシック" charset="0"/>
              </a:rPr>
              <a:t>$ and $j$ is $</a:t>
            </a:r>
            <a:r>
              <a:rPr lang="en-US" sz="1200" b="0" i="0" u="none" strike="noStrike" kern="1200" dirty="0" err="1">
                <a:solidFill>
                  <a:schemeClr val="tx1"/>
                </a:solidFill>
                <a:effectLst/>
                <a:latin typeface="Times New Roman" charset="0"/>
                <a:ea typeface="ＭＳ Ｐゴシック" charset="0"/>
                <a:cs typeface="ＭＳ Ｐゴシック" charset="0"/>
              </a:rPr>
              <a:t>k_i</a:t>
            </a:r>
            <a:r>
              <a:rPr lang="en-US" sz="1200" b="0" i="0" u="none" strike="noStrike" kern="1200" dirty="0">
                <a:solidFill>
                  <a:schemeClr val="tx1"/>
                </a:solidFill>
                <a:effectLst/>
                <a:latin typeface="Times New Roman" charset="0"/>
                <a:ea typeface="ＭＳ Ｐゴシック" charset="0"/>
                <a:cs typeface="ＭＳ Ｐゴシック" charset="0"/>
              </a:rPr>
              <a:t> </a:t>
            </a:r>
            <a:r>
              <a:rPr lang="en-US" sz="1200" b="0" i="0" u="none" strike="noStrike" kern="1200" dirty="0" err="1">
                <a:solidFill>
                  <a:schemeClr val="tx1"/>
                </a:solidFill>
                <a:effectLst/>
                <a:latin typeface="Times New Roman" charset="0"/>
                <a:ea typeface="ＭＳ Ｐゴシック" charset="0"/>
                <a:cs typeface="ＭＳ Ｐゴシック" charset="0"/>
              </a:rPr>
              <a:t>k_j</a:t>
            </a:r>
            <a:r>
              <a:rPr lang="en-US" sz="1200" b="0" i="0" u="none" strike="noStrike" kern="1200" dirty="0">
                <a:solidFill>
                  <a:schemeClr val="tx1"/>
                </a:solidFill>
                <a:effectLst/>
                <a:latin typeface="Times New Roman" charset="0"/>
                <a:ea typeface="ＭＳ Ｐゴシック" charset="0"/>
                <a:cs typeface="ＭＳ Ｐゴシック" charset="0"/>
              </a:rPr>
              <a:t> / 2m$.</a:t>
            </a:r>
          </a:p>
          <a:p>
            <a:br>
              <a:rPr lang="en-US" dirty="0"/>
            </a:br>
            <a:endParaRPr lang="en-US" dirty="0"/>
          </a:p>
        </p:txBody>
      </p:sp>
      <p:sp>
        <p:nvSpPr>
          <p:cNvPr id="4" name="Slide Number Placeholder 3"/>
          <p:cNvSpPr>
            <a:spLocks noGrp="1"/>
          </p:cNvSpPr>
          <p:nvPr>
            <p:ph type="sldNum" sz="quarter" idx="5"/>
          </p:nvPr>
        </p:nvSpPr>
        <p:spPr/>
        <p:txBody>
          <a:bodyPr/>
          <a:lstStyle/>
          <a:p>
            <a:pPr>
              <a:defRPr/>
            </a:pPr>
            <a:fld id="{56C1BD6B-B410-C341-B700-AC6796349CE0}" type="slidenum">
              <a:rPr lang="en-US" smtClean="0"/>
              <a:pPr>
                <a:defRPr/>
              </a:pPr>
              <a:t>32</a:t>
            </a:fld>
            <a:endParaRPr lang="en-US"/>
          </a:p>
        </p:txBody>
      </p:sp>
    </p:spTree>
    <p:extLst>
      <p:ext uri="{BB962C8B-B14F-4D97-AF65-F5344CB8AC3E}">
        <p14:creationId xmlns:p14="http://schemas.microsoft.com/office/powerpoint/2010/main" val="391137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0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7C3B44-AB5C-1E41-9D26-EF42D2953307}" type="slidenum">
              <a:rPr lang="en-US"/>
              <a:pPr>
                <a:defRPr/>
              </a:pPr>
              <a:t>‹#›</a:t>
            </a:fld>
            <a:endParaRPr lang="en-US"/>
          </a:p>
        </p:txBody>
      </p:sp>
    </p:spTree>
    <p:extLst>
      <p:ext uri="{BB962C8B-B14F-4D97-AF65-F5344CB8AC3E}">
        <p14:creationId xmlns:p14="http://schemas.microsoft.com/office/powerpoint/2010/main" val="1666883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028876-24A0-534A-AB46-7E92C5AA2B56}" type="slidenum">
              <a:rPr lang="en-US"/>
              <a:pPr>
                <a:defRPr/>
              </a:pPr>
              <a:t>‹#›</a:t>
            </a:fld>
            <a:endParaRPr lang="en-US"/>
          </a:p>
        </p:txBody>
      </p:sp>
    </p:spTree>
    <p:extLst>
      <p:ext uri="{BB962C8B-B14F-4D97-AF65-F5344CB8AC3E}">
        <p14:creationId xmlns:p14="http://schemas.microsoft.com/office/powerpoint/2010/main" val="1160839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B4F85C0-917E-C74C-8470-CFC91E21E529}" type="slidenum">
              <a:rPr lang="en-US"/>
              <a:pPr>
                <a:defRPr/>
              </a:pPr>
              <a:t>‹#›</a:t>
            </a:fld>
            <a:endParaRPr lang="en-US"/>
          </a:p>
        </p:txBody>
      </p:sp>
    </p:spTree>
    <p:extLst>
      <p:ext uri="{BB962C8B-B14F-4D97-AF65-F5344CB8AC3E}">
        <p14:creationId xmlns:p14="http://schemas.microsoft.com/office/powerpoint/2010/main" val="1662542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q"/>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BF1C62-8831-3249-A433-009753E34508}" type="slidenum">
              <a:rPr lang="en-US"/>
              <a:pPr>
                <a:defRPr/>
              </a:pPr>
              <a:t>‹#›</a:t>
            </a:fld>
            <a:endParaRPr lang="en-US"/>
          </a:p>
        </p:txBody>
      </p:sp>
    </p:spTree>
    <p:extLst>
      <p:ext uri="{BB962C8B-B14F-4D97-AF65-F5344CB8AC3E}">
        <p14:creationId xmlns:p14="http://schemas.microsoft.com/office/powerpoint/2010/main" val="989384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1997A2-636B-374E-88B5-C839F34B9CF6}" type="slidenum">
              <a:rPr lang="en-US"/>
              <a:pPr>
                <a:defRPr/>
              </a:pPr>
              <a:t>‹#›</a:t>
            </a:fld>
            <a:endParaRPr lang="en-US"/>
          </a:p>
        </p:txBody>
      </p:sp>
    </p:spTree>
    <p:extLst>
      <p:ext uri="{BB962C8B-B14F-4D97-AF65-F5344CB8AC3E}">
        <p14:creationId xmlns:p14="http://schemas.microsoft.com/office/powerpoint/2010/main" val="3417086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831D8E-04D7-F341-8A80-1216D2E7BB58}" type="slidenum">
              <a:rPr lang="en-US"/>
              <a:pPr>
                <a:defRPr/>
              </a:pPr>
              <a:t>‹#›</a:t>
            </a:fld>
            <a:endParaRPr lang="en-US"/>
          </a:p>
        </p:txBody>
      </p:sp>
    </p:spTree>
    <p:extLst>
      <p:ext uri="{BB962C8B-B14F-4D97-AF65-F5344CB8AC3E}">
        <p14:creationId xmlns:p14="http://schemas.microsoft.com/office/powerpoint/2010/main" val="2834818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4F27695-E233-BB47-9F67-3B3FC4BDC344}" type="slidenum">
              <a:rPr lang="en-US"/>
              <a:pPr>
                <a:defRPr/>
              </a:pPr>
              <a:t>‹#›</a:t>
            </a:fld>
            <a:endParaRPr lang="en-US"/>
          </a:p>
        </p:txBody>
      </p:sp>
    </p:spTree>
    <p:extLst>
      <p:ext uri="{BB962C8B-B14F-4D97-AF65-F5344CB8AC3E}">
        <p14:creationId xmlns:p14="http://schemas.microsoft.com/office/powerpoint/2010/main" val="2790962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2F90561-6D2B-A14D-BFCA-635F605708FD}" type="slidenum">
              <a:rPr lang="en-US"/>
              <a:pPr>
                <a:defRPr/>
              </a:pPr>
              <a:t>‹#›</a:t>
            </a:fld>
            <a:endParaRPr lang="en-US"/>
          </a:p>
        </p:txBody>
      </p:sp>
    </p:spTree>
    <p:extLst>
      <p:ext uri="{BB962C8B-B14F-4D97-AF65-F5344CB8AC3E}">
        <p14:creationId xmlns:p14="http://schemas.microsoft.com/office/powerpoint/2010/main" val="401469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613783-4C1B-7045-BD14-A25306047D9F}" type="slidenum">
              <a:rPr lang="en-US"/>
              <a:pPr>
                <a:defRPr/>
              </a:pPr>
              <a:t>‹#›</a:t>
            </a:fld>
            <a:endParaRPr lang="en-US"/>
          </a:p>
        </p:txBody>
      </p:sp>
    </p:spTree>
    <p:extLst>
      <p:ext uri="{BB962C8B-B14F-4D97-AF65-F5344CB8AC3E}">
        <p14:creationId xmlns:p14="http://schemas.microsoft.com/office/powerpoint/2010/main" val="1396953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4E5969-AE1D-6B40-9F99-CB24E1523181}" type="slidenum">
              <a:rPr lang="en-US"/>
              <a:pPr>
                <a:defRPr/>
              </a:pPr>
              <a:t>‹#›</a:t>
            </a:fld>
            <a:endParaRPr lang="en-US"/>
          </a:p>
        </p:txBody>
      </p:sp>
    </p:spTree>
    <p:extLst>
      <p:ext uri="{BB962C8B-B14F-4D97-AF65-F5344CB8AC3E}">
        <p14:creationId xmlns:p14="http://schemas.microsoft.com/office/powerpoint/2010/main" val="2573057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3179F8-3CCD-884D-80E6-7033E3F6F08F}" type="slidenum">
              <a:rPr lang="en-US"/>
              <a:pPr>
                <a:defRPr/>
              </a:pPr>
              <a:t>‹#›</a:t>
            </a:fld>
            <a:endParaRPr lang="en-US"/>
          </a:p>
        </p:txBody>
      </p:sp>
    </p:spTree>
    <p:extLst>
      <p:ext uri="{BB962C8B-B14F-4D97-AF65-F5344CB8AC3E}">
        <p14:creationId xmlns:p14="http://schemas.microsoft.com/office/powerpoint/2010/main" val="3303563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smtClean="0">
                <a:latin typeface="Times New Roman"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smtClean="0">
                <a:latin typeface="Times New Roman"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smtClean="0">
                <a:latin typeface="Times New Roman" charset="0"/>
                <a:cs typeface="+mn-cs"/>
              </a:defRPr>
            </a:lvl1pPr>
          </a:lstStyle>
          <a:p>
            <a:pPr>
              <a:defRPr/>
            </a:pPr>
            <a:fld id="{EC827669-BA95-8349-AB13-24A687F16E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3600" b="1">
          <a:solidFill>
            <a:srgbClr val="0000FF"/>
          </a:solidFill>
          <a:latin typeface="Calibri"/>
          <a:ea typeface="+mj-ea"/>
          <a:cs typeface="Calibri"/>
        </a:defRPr>
      </a:lvl1pPr>
      <a:lvl2pPr algn="ctr" rtl="0" eaLnBrk="1" fontAlgn="base" hangingPunct="1">
        <a:spcBef>
          <a:spcPct val="0"/>
        </a:spcBef>
        <a:spcAft>
          <a:spcPct val="0"/>
        </a:spcAft>
        <a:defRPr sz="2800">
          <a:solidFill>
            <a:schemeClr val="tx2"/>
          </a:solidFill>
          <a:latin typeface="Times New Roman" charset="0"/>
          <a:ea typeface="ＭＳ Ｐゴシック" charset="0"/>
        </a:defRPr>
      </a:lvl2pPr>
      <a:lvl3pPr algn="ctr" rtl="0" eaLnBrk="1" fontAlgn="base" hangingPunct="1">
        <a:spcBef>
          <a:spcPct val="0"/>
        </a:spcBef>
        <a:spcAft>
          <a:spcPct val="0"/>
        </a:spcAft>
        <a:defRPr sz="2800">
          <a:solidFill>
            <a:schemeClr val="tx2"/>
          </a:solidFill>
          <a:latin typeface="Times New Roman" charset="0"/>
          <a:ea typeface="ＭＳ Ｐゴシック" charset="0"/>
        </a:defRPr>
      </a:lvl3pPr>
      <a:lvl4pPr algn="ctr" rtl="0" eaLnBrk="1" fontAlgn="base" hangingPunct="1">
        <a:spcBef>
          <a:spcPct val="0"/>
        </a:spcBef>
        <a:spcAft>
          <a:spcPct val="0"/>
        </a:spcAft>
        <a:defRPr sz="2800">
          <a:solidFill>
            <a:schemeClr val="tx2"/>
          </a:solidFill>
          <a:latin typeface="Times New Roman" charset="0"/>
          <a:ea typeface="ＭＳ Ｐゴシック" charset="0"/>
        </a:defRPr>
      </a:lvl4pPr>
      <a:lvl5pPr algn="ctr" rtl="0" eaLnBrk="1" fontAlgn="base" hangingPunct="1">
        <a:spcBef>
          <a:spcPct val="0"/>
        </a:spcBef>
        <a:spcAft>
          <a:spcPct val="0"/>
        </a:spcAft>
        <a:defRPr sz="2800">
          <a:solidFill>
            <a:schemeClr val="tx2"/>
          </a:solidFill>
          <a:latin typeface="Times New Roman" charset="0"/>
          <a:ea typeface="ＭＳ Ｐゴシック" charset="0"/>
        </a:defRPr>
      </a:lvl5pPr>
      <a:lvl6pPr marL="457200" algn="ctr" rtl="0" eaLnBrk="1" fontAlgn="base" hangingPunct="1">
        <a:spcBef>
          <a:spcPct val="0"/>
        </a:spcBef>
        <a:spcAft>
          <a:spcPct val="0"/>
        </a:spcAft>
        <a:defRPr sz="4400">
          <a:solidFill>
            <a:schemeClr val="tx2"/>
          </a:solidFill>
          <a:latin typeface="Tahoma" charset="0"/>
          <a:ea typeface="ＭＳ Ｐゴシック" charset="0"/>
        </a:defRPr>
      </a:lvl6pPr>
      <a:lvl7pPr marL="914400" algn="ctr" rtl="0" eaLnBrk="1" fontAlgn="base" hangingPunct="1">
        <a:spcBef>
          <a:spcPct val="0"/>
        </a:spcBef>
        <a:spcAft>
          <a:spcPct val="0"/>
        </a:spcAft>
        <a:defRPr sz="4400">
          <a:solidFill>
            <a:schemeClr val="tx2"/>
          </a:solidFill>
          <a:latin typeface="Tahoma" charset="0"/>
          <a:ea typeface="ＭＳ Ｐゴシック" charset="0"/>
        </a:defRPr>
      </a:lvl7pPr>
      <a:lvl8pPr marL="1371600" algn="ctr" rtl="0" eaLnBrk="1" fontAlgn="base" hangingPunct="1">
        <a:spcBef>
          <a:spcPct val="0"/>
        </a:spcBef>
        <a:spcAft>
          <a:spcPct val="0"/>
        </a:spcAft>
        <a:defRPr sz="4400">
          <a:solidFill>
            <a:schemeClr val="tx2"/>
          </a:solidFill>
          <a:latin typeface="Tahoma" charset="0"/>
          <a:ea typeface="ＭＳ Ｐゴシック" charset="0"/>
        </a:defRPr>
      </a:lvl8pPr>
      <a:lvl9pPr marL="1828800" algn="ctr" rtl="0" eaLnBrk="1" fontAlgn="base" hangingPunct="1">
        <a:spcBef>
          <a:spcPct val="0"/>
        </a:spcBef>
        <a:spcAft>
          <a:spcPct val="0"/>
        </a:spcAft>
        <a:defRPr sz="4400">
          <a:solidFill>
            <a:schemeClr val="tx2"/>
          </a:solidFill>
          <a:latin typeface="Tahoma" charset="0"/>
          <a:ea typeface="ＭＳ Ｐゴシック" charset="0"/>
        </a:defRPr>
      </a:lvl9pPr>
    </p:titleStyle>
    <p:bodyStyle>
      <a:lvl1pPr marL="342900" indent="-342900" algn="l" rtl="0" eaLnBrk="1" fontAlgn="base" hangingPunct="1">
        <a:spcBef>
          <a:spcPct val="20000"/>
        </a:spcBef>
        <a:spcAft>
          <a:spcPct val="0"/>
        </a:spcAft>
        <a:buClr>
          <a:schemeClr val="tx2"/>
        </a:buClr>
        <a:buFont typeface="Monotype Sorts" charset="0"/>
        <a:buChar char="u"/>
        <a:defRPr sz="2800">
          <a:solidFill>
            <a:schemeClr val="tx1"/>
          </a:solidFill>
          <a:latin typeface="Calibri"/>
          <a:ea typeface="+mn-ea"/>
          <a:cs typeface="Calibri"/>
        </a:defRPr>
      </a:lvl1pPr>
      <a:lvl2pPr marL="742950" indent="-285750" algn="l" rtl="0" eaLnBrk="1" fontAlgn="base" hangingPunct="1">
        <a:spcBef>
          <a:spcPct val="20000"/>
        </a:spcBef>
        <a:spcAft>
          <a:spcPct val="0"/>
        </a:spcAft>
        <a:buClr>
          <a:schemeClr val="tx2"/>
        </a:buClr>
        <a:buFont typeface="Wingdings" charset="0"/>
        <a:buChar char="Ø"/>
        <a:defRPr sz="2400">
          <a:solidFill>
            <a:schemeClr val="tx1"/>
          </a:solidFill>
          <a:latin typeface="Calibri"/>
          <a:ea typeface="+mn-ea"/>
          <a:cs typeface="Calibri"/>
        </a:defRPr>
      </a:lvl2pPr>
      <a:lvl3pPr marL="1143000" indent="-228600" algn="l" rtl="0" eaLnBrk="1" fontAlgn="base" hangingPunct="1">
        <a:spcBef>
          <a:spcPct val="20000"/>
        </a:spcBef>
        <a:spcAft>
          <a:spcPct val="0"/>
        </a:spcAft>
        <a:buClr>
          <a:schemeClr val="tx2"/>
        </a:buClr>
        <a:buChar char="•"/>
        <a:defRPr sz="2200">
          <a:solidFill>
            <a:schemeClr val="tx1"/>
          </a:solidFill>
          <a:latin typeface="Calibri"/>
          <a:ea typeface="+mn-ea"/>
          <a:cs typeface="Calibri"/>
        </a:defRPr>
      </a:lvl3pPr>
      <a:lvl4pPr marL="1600200" indent="-228600" algn="l" rtl="0" eaLnBrk="1" fontAlgn="base" hangingPunct="1">
        <a:spcBef>
          <a:spcPct val="20000"/>
        </a:spcBef>
        <a:spcAft>
          <a:spcPct val="0"/>
        </a:spcAft>
        <a:buClr>
          <a:schemeClr val="tx2"/>
        </a:buClr>
        <a:buChar char="–"/>
        <a:defRPr sz="2000">
          <a:solidFill>
            <a:schemeClr val="tx1"/>
          </a:solidFill>
          <a:latin typeface="Calibri"/>
          <a:ea typeface="+mn-ea"/>
          <a:cs typeface="Calibri"/>
        </a:defRPr>
      </a:lvl4pPr>
      <a:lvl5pPr marL="2057400" indent="-228600" algn="l" rtl="0" eaLnBrk="1" fontAlgn="base" hangingPunct="1">
        <a:spcBef>
          <a:spcPct val="20000"/>
        </a:spcBef>
        <a:spcAft>
          <a:spcPct val="0"/>
        </a:spcAft>
        <a:buClr>
          <a:schemeClr val="tx2"/>
        </a:buClr>
        <a:buChar char="»"/>
        <a:defRPr sz="20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Times New Roman" charset="0"/>
          <a:ea typeface="+mn-ea"/>
        </a:defRPr>
      </a:lvl6pPr>
      <a:lvl7pPr marL="2971800" indent="-228600" algn="l" rtl="0" eaLnBrk="1" fontAlgn="base" hangingPunct="1">
        <a:spcBef>
          <a:spcPct val="20000"/>
        </a:spcBef>
        <a:spcAft>
          <a:spcPct val="0"/>
        </a:spcAft>
        <a:buChar char="»"/>
        <a:defRPr sz="2000">
          <a:solidFill>
            <a:schemeClr val="tx1"/>
          </a:solidFill>
          <a:latin typeface="Times New Roman" charset="0"/>
          <a:ea typeface="+mn-ea"/>
        </a:defRPr>
      </a:lvl7pPr>
      <a:lvl8pPr marL="3429000" indent="-228600" algn="l" rtl="0" eaLnBrk="1" fontAlgn="base" hangingPunct="1">
        <a:spcBef>
          <a:spcPct val="20000"/>
        </a:spcBef>
        <a:spcAft>
          <a:spcPct val="0"/>
        </a:spcAft>
        <a:buChar char="»"/>
        <a:defRPr sz="2000">
          <a:solidFill>
            <a:schemeClr val="tx1"/>
          </a:solidFill>
          <a:latin typeface="Times New Roman" charset="0"/>
          <a:ea typeface="+mn-ea"/>
        </a:defRPr>
      </a:lvl8pPr>
      <a:lvl9pPr marL="3886200" indent="-228600" algn="l" rtl="0" eaLnBrk="1" fontAlgn="base" hangingPunct="1">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md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png"/><Relationship Id="rId5" Type="http://schemas.openxmlformats.org/officeDocument/2006/relationships/image" Target="../media/image33.wmf"/><Relationship Id="rId4" Type="http://schemas.openxmlformats.org/officeDocument/2006/relationships/oleObject" Target="../embeddings/oleObject2.bin"/></Relationships>
</file>

<file path=ppt/slides/_rels/slide4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36.tiff"/><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09600" y="1469995"/>
            <a:ext cx="7772400" cy="1470025"/>
          </a:xfrm>
        </p:spPr>
        <p:txBody>
          <a:bodyPr/>
          <a:lstStyle/>
          <a:p>
            <a:r>
              <a:rPr lang="en-US" dirty="0"/>
              <a:t>Mining Social-Network Graphs</a:t>
            </a:r>
            <a:br>
              <a:rPr lang="en-US" dirty="0"/>
            </a:br>
            <a:br>
              <a:rPr lang="en-US" dirty="0"/>
            </a:br>
            <a:r>
              <a:rPr lang="en-US" dirty="0"/>
              <a:t>Analysis of Large Graphs:</a:t>
            </a:r>
            <a:br>
              <a:rPr lang="en-US" dirty="0"/>
            </a:br>
            <a:r>
              <a:rPr lang="en-US" dirty="0"/>
              <a:t>Community Detection</a:t>
            </a:r>
          </a:p>
        </p:txBody>
      </p:sp>
      <p:sp>
        <p:nvSpPr>
          <p:cNvPr id="8" name="TextBox 7"/>
          <p:cNvSpPr txBox="1"/>
          <p:nvPr/>
        </p:nvSpPr>
        <p:spPr>
          <a:xfrm>
            <a:off x="1143000" y="5486400"/>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3"/>
              </a:rPr>
              <a:t>http://www.mmds.org</a:t>
            </a:r>
            <a:r>
              <a:rPr lang="en-US" sz="1200" dirty="0">
                <a:latin typeface="Arial" pitchFamily="34" charset="0"/>
                <a:cs typeface="Arial" pitchFamily="34" charset="0"/>
              </a:rPr>
              <a:t> </a:t>
            </a:r>
          </a:p>
        </p:txBody>
      </p:sp>
      <p:sp>
        <p:nvSpPr>
          <p:cNvPr id="5" name="Text Box 4">
            <a:extLst>
              <a:ext uri="{FF2B5EF4-FFF2-40B4-BE49-F238E27FC236}">
                <a16:creationId xmlns:a16="http://schemas.microsoft.com/office/drawing/2014/main" id="{FB126B79-9958-ED4B-A137-197D4D4E3B08}"/>
              </a:ext>
            </a:extLst>
          </p:cNvPr>
          <p:cNvSpPr txBox="1">
            <a:spLocks noChangeArrowheads="1"/>
          </p:cNvSpPr>
          <p:nvPr/>
        </p:nvSpPr>
        <p:spPr bwMode="auto">
          <a:xfrm>
            <a:off x="2260046" y="3941455"/>
            <a:ext cx="4674154"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Monotype Sorts" charset="2"/>
              <a:buChar char="u"/>
              <a:defRPr sz="2400">
                <a:solidFill>
                  <a:schemeClr val="tx1"/>
                </a:solidFill>
                <a:latin typeface="Times New Roman" charset="0"/>
                <a:ea typeface="ＭＳ Ｐゴシック" charset="-128"/>
                <a:cs typeface="Times New Roman" charset="0"/>
              </a:defRPr>
            </a:lvl1pPr>
            <a:lvl2pPr marL="742950" indent="-285750">
              <a:spcBef>
                <a:spcPct val="20000"/>
              </a:spcBef>
              <a:buClr>
                <a:schemeClr val="tx2"/>
              </a:buClr>
              <a:buFont typeface="Wingdings" charset="2"/>
              <a:buChar char="Ø"/>
              <a:defRPr sz="2200">
                <a:solidFill>
                  <a:schemeClr val="tx1"/>
                </a:solidFill>
                <a:latin typeface="Times New Roman" charset="0"/>
                <a:ea typeface="ＭＳ Ｐゴシック" charset="-128"/>
                <a:cs typeface="Times New Roman" charset="0"/>
              </a:defRPr>
            </a:lvl2pPr>
            <a:lvl3pPr marL="1143000" indent="-228600">
              <a:spcBef>
                <a:spcPct val="20000"/>
              </a:spcBef>
              <a:buClr>
                <a:schemeClr val="tx2"/>
              </a:buClr>
              <a:buChar char="•"/>
              <a:defRPr sz="2000">
                <a:solidFill>
                  <a:schemeClr val="tx1"/>
                </a:solidFill>
                <a:latin typeface="Times New Roman" charset="0"/>
                <a:ea typeface="ＭＳ Ｐゴシック" charset="-128"/>
                <a:cs typeface="Times New Roman" charset="0"/>
              </a:defRPr>
            </a:lvl3pPr>
            <a:lvl4pPr marL="1600200" indent="-228600">
              <a:spcBef>
                <a:spcPct val="20000"/>
              </a:spcBef>
              <a:buClr>
                <a:schemeClr val="tx2"/>
              </a:buClr>
              <a:buChar char="–"/>
              <a:defRPr>
                <a:solidFill>
                  <a:schemeClr val="tx1"/>
                </a:solidFill>
                <a:latin typeface="Times New Roman" charset="0"/>
                <a:ea typeface="ＭＳ Ｐゴシック" charset="-128"/>
                <a:cs typeface="Times New Roman" charset="0"/>
              </a:defRPr>
            </a:lvl4pPr>
            <a:lvl5pPr marL="2057400" indent="-228600">
              <a:spcBef>
                <a:spcPct val="20000"/>
              </a:spcBef>
              <a:buClr>
                <a:schemeClr val="tx2"/>
              </a:buClr>
              <a:buChar char="»"/>
              <a:defRPr>
                <a:solidFill>
                  <a:schemeClr val="tx1"/>
                </a:solidFill>
                <a:latin typeface="Times New Roman" charset="0"/>
                <a:ea typeface="ＭＳ Ｐゴシック" charset="-128"/>
                <a:cs typeface="Times New Roman" charset="0"/>
              </a:defRPr>
            </a:lvl5pPr>
            <a:lvl6pPr marL="25146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6pPr>
            <a:lvl7pPr marL="29718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7pPr>
            <a:lvl8pPr marL="34290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8pPr>
            <a:lvl9pPr marL="3886200" indent="-228600" eaLnBrk="0" fontAlgn="base" hangingPunct="0">
              <a:spcBef>
                <a:spcPct val="20000"/>
              </a:spcBef>
              <a:spcAft>
                <a:spcPct val="0"/>
              </a:spcAft>
              <a:buClr>
                <a:schemeClr val="tx2"/>
              </a:buClr>
              <a:buChar char="»"/>
              <a:defRPr>
                <a:solidFill>
                  <a:schemeClr val="tx1"/>
                </a:solidFill>
                <a:latin typeface="Times New Roman" charset="0"/>
                <a:ea typeface="ＭＳ Ｐゴシック" charset="-128"/>
                <a:cs typeface="Times New Roman" charset="0"/>
              </a:defRPr>
            </a:lvl9pPr>
          </a:lstStyle>
          <a:p>
            <a:pPr algn="ctr">
              <a:spcBef>
                <a:spcPct val="0"/>
              </a:spcBef>
              <a:buClrTx/>
              <a:buFontTx/>
              <a:buNone/>
            </a:pPr>
            <a:r>
              <a:rPr lang="en-US" altLang="en-US" sz="2000" dirty="0"/>
              <a:t>Professor Wei-Min Shen</a:t>
            </a:r>
          </a:p>
          <a:p>
            <a:pPr algn="ctr">
              <a:spcBef>
                <a:spcPct val="0"/>
              </a:spcBef>
              <a:buClrTx/>
              <a:buFontTx/>
              <a:buNone/>
            </a:pPr>
            <a:r>
              <a:rPr lang="en-US" altLang="en-US" sz="2000" dirty="0"/>
              <a:t>University of Southern California</a:t>
            </a:r>
          </a:p>
          <a:p>
            <a:pPr algn="ctr">
              <a:spcBef>
                <a:spcPct val="0"/>
              </a:spcBef>
              <a:buClrTx/>
              <a:buFontTx/>
              <a:buNone/>
            </a:pPr>
            <a:endParaRPr lang="en-US" altLang="en-US" sz="1200" dirty="0">
              <a:latin typeface="Tahoma" charset="0"/>
            </a:endParaRPr>
          </a:p>
          <a:p>
            <a:pPr algn="ctr">
              <a:spcBef>
                <a:spcPct val="0"/>
              </a:spcBef>
              <a:buClrTx/>
              <a:buFontTx/>
              <a:buNone/>
            </a:pPr>
            <a:r>
              <a:rPr lang="en-US" altLang="en-US" sz="1200" dirty="0">
                <a:latin typeface="Tahoma" charset="0"/>
              </a:rPr>
              <a:t>Thanks for source slides and material to: </a:t>
            </a:r>
          </a:p>
          <a:p>
            <a:pPr algn="ctr">
              <a:spcBef>
                <a:spcPct val="0"/>
              </a:spcBef>
              <a:buClrTx/>
              <a:buFontTx/>
              <a:buNone/>
            </a:pPr>
            <a:r>
              <a:rPr lang="en-US" altLang="en-US" sz="1200" dirty="0">
                <a:latin typeface="Tahoma" charset="0"/>
              </a:rPr>
              <a:t>J. </a:t>
            </a:r>
            <a:r>
              <a:rPr lang="en-US" altLang="en-US" sz="1200" dirty="0" err="1">
                <a:latin typeface="Tahoma" charset="0"/>
              </a:rPr>
              <a:t>Leskovec</a:t>
            </a:r>
            <a:r>
              <a:rPr lang="en-US" altLang="en-US" sz="1200" dirty="0">
                <a:latin typeface="Tahoma" charset="0"/>
              </a:rPr>
              <a:t>, A. </a:t>
            </a:r>
            <a:r>
              <a:rPr lang="en-US" altLang="en-US" sz="1200" dirty="0" err="1">
                <a:latin typeface="Tahoma" charset="0"/>
              </a:rPr>
              <a:t>Rajaraman</a:t>
            </a:r>
            <a:r>
              <a:rPr lang="en-US" altLang="en-US" sz="1200" dirty="0">
                <a:latin typeface="Tahoma" charset="0"/>
              </a:rPr>
              <a:t>, J. Ullman: Mining of Massive Datasets</a:t>
            </a:r>
          </a:p>
          <a:p>
            <a:pPr algn="ctr">
              <a:spcBef>
                <a:spcPct val="0"/>
              </a:spcBef>
              <a:buClrTx/>
              <a:buFontTx/>
              <a:buNone/>
            </a:pPr>
            <a:r>
              <a:rPr lang="en-US" altLang="en-US" sz="1200" dirty="0">
                <a:latin typeface="Arial" charset="0"/>
                <a:hlinkClick r:id="rId3"/>
              </a:rPr>
              <a:t>http://www.mmds.org</a:t>
            </a:r>
            <a:r>
              <a:rPr lang="en-US" altLang="en-US" sz="1200" dirty="0">
                <a:latin typeface="Arial"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Russian Bridge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482797"/>
            <a:ext cx="7620000" cy="5405683"/>
          </a:xfrm>
        </p:spPr>
      </p:pic>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10</a:t>
            </a:fld>
            <a:endParaRPr lang="en-US"/>
          </a:p>
        </p:txBody>
      </p:sp>
    </p:spTree>
    <p:extLst>
      <p:ext uri="{BB962C8B-B14F-4D97-AF65-F5344CB8AC3E}">
        <p14:creationId xmlns:p14="http://schemas.microsoft.com/office/powerpoint/2010/main" val="226025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Betweenness</a:t>
            </a:r>
            <a:r>
              <a:rPr lang="en-US" dirty="0"/>
              <a:t> Example</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11</a:t>
            </a:fld>
            <a:endParaRPr lang="en-US"/>
          </a:p>
        </p:txBody>
      </p:sp>
      <p:pic>
        <p:nvPicPr>
          <p:cNvPr id="7" name="Picture 6" descr="fig10.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2967578"/>
          </a:xfrm>
          <a:prstGeom prst="rect">
            <a:avLst/>
          </a:prstGeom>
        </p:spPr>
      </p:pic>
      <p:sp>
        <p:nvSpPr>
          <p:cNvPr id="8" name="TextBox 7"/>
          <p:cNvSpPr txBox="1"/>
          <p:nvPr/>
        </p:nvSpPr>
        <p:spPr>
          <a:xfrm>
            <a:off x="914400" y="4648200"/>
            <a:ext cx="8153400" cy="2123658"/>
          </a:xfrm>
          <a:prstGeom prst="rect">
            <a:avLst/>
          </a:prstGeom>
          <a:noFill/>
        </p:spPr>
        <p:txBody>
          <a:bodyPr wrap="square" rtlCol="0">
            <a:spAutoFit/>
          </a:bodyPr>
          <a:lstStyle/>
          <a:p>
            <a:pPr marL="342900" indent="-342900">
              <a:buFont typeface="Arial"/>
              <a:buChar char="•"/>
            </a:pPr>
            <a:r>
              <a:rPr lang="en-US" sz="2200" dirty="0"/>
              <a:t>Expect that edge (B,D) has highest </a:t>
            </a:r>
            <a:r>
              <a:rPr lang="en-US" sz="2200" dirty="0" err="1"/>
              <a:t>betweenness</a:t>
            </a:r>
            <a:endParaRPr lang="en-US" sz="2200" dirty="0"/>
          </a:p>
          <a:p>
            <a:pPr marL="342900" indent="-342900">
              <a:buFont typeface="Arial"/>
              <a:buChar char="•"/>
            </a:pPr>
            <a:r>
              <a:rPr lang="en-US" sz="2200" dirty="0"/>
              <a:t>(B,D) is on every shortest path from {A,B,C} to {D,E,F,G}</a:t>
            </a:r>
          </a:p>
          <a:p>
            <a:pPr marL="342900" indent="-342900">
              <a:buFont typeface="Arial"/>
              <a:buChar char="•"/>
            </a:pPr>
            <a:r>
              <a:rPr lang="en-US" sz="2200" dirty="0" err="1"/>
              <a:t>Betweenness</a:t>
            </a:r>
            <a:r>
              <a:rPr lang="en-US" sz="2200" dirty="0"/>
              <a:t> of (B,D) = 3x4 = 12</a:t>
            </a:r>
          </a:p>
          <a:p>
            <a:pPr marL="342900" indent="-342900">
              <a:buFont typeface="Arial"/>
              <a:buChar char="•"/>
            </a:pPr>
            <a:r>
              <a:rPr lang="en-US" sz="2200" dirty="0"/>
              <a:t>(D,F) is on every shortest path from {A,B,C,D} to {F}</a:t>
            </a:r>
          </a:p>
          <a:p>
            <a:pPr marL="342900" indent="-342900">
              <a:buFont typeface="Arial"/>
              <a:buChar char="•"/>
            </a:pPr>
            <a:r>
              <a:rPr lang="en-US" sz="2200" dirty="0" err="1"/>
              <a:t>Betweenness</a:t>
            </a:r>
            <a:r>
              <a:rPr lang="en-US" sz="2200" dirty="0"/>
              <a:t> of (D,F) = 4x1 = 4</a:t>
            </a:r>
          </a:p>
          <a:p>
            <a:pPr marL="342900" indent="-342900">
              <a:buFont typeface="Arial"/>
              <a:buChar char="•"/>
            </a:pPr>
            <a:r>
              <a:rPr lang="en-US" sz="2200" b="1" dirty="0"/>
              <a:t>Natural communities: {A,B,C} and {D,E,F,G}</a:t>
            </a:r>
          </a:p>
        </p:txBody>
      </p:sp>
    </p:spTree>
    <p:extLst>
      <p:ext uri="{BB962C8B-B14F-4D97-AF65-F5344CB8AC3E}">
        <p14:creationId xmlns:p14="http://schemas.microsoft.com/office/powerpoint/2010/main" val="38009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nchor="t"/>
          <a:lstStyle/>
          <a:p>
            <a:pPr marL="742950" indent="-742950">
              <a:buFont typeface="+mj-lt"/>
              <a:buAutoNum type="arabicPeriod"/>
            </a:pPr>
            <a:r>
              <a:rPr lang="en-US" sz="2800" b="1" dirty="0">
                <a:solidFill>
                  <a:srgbClr val="FF0000"/>
                </a:solidFill>
              </a:rPr>
              <a:t>How to compute </a:t>
            </a:r>
            <a:r>
              <a:rPr lang="en-US" sz="2800" b="1" dirty="0" err="1">
                <a:solidFill>
                  <a:srgbClr val="FF0000"/>
                </a:solidFill>
              </a:rPr>
              <a:t>betweenness</a:t>
            </a:r>
            <a:r>
              <a:rPr lang="en-US" sz="2800" b="1" dirty="0">
                <a:solidFill>
                  <a:srgbClr val="FF0000"/>
                </a:solidFill>
              </a:rPr>
              <a:t>?</a:t>
            </a:r>
          </a:p>
          <a:p>
            <a:pPr marL="742950" indent="-742950">
              <a:buFont typeface="+mj-lt"/>
              <a:buAutoNum type="arabicPeriod"/>
            </a:pPr>
            <a:r>
              <a:rPr lang="en-US" sz="2800" b="1" dirty="0"/>
              <a:t>How to select the number of clusters?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12</a:t>
            </a:fld>
            <a:endParaRPr lang="en-US"/>
          </a:p>
        </p:txBody>
      </p:sp>
      <p:pic>
        <p:nvPicPr>
          <p:cNvPr id="9" name="Picture 6"/>
          <p:cNvPicPr>
            <a:picLocks noChangeAspect="1" noChangeArrowheads="1"/>
          </p:cNvPicPr>
          <p:nvPr/>
        </p:nvPicPr>
        <p:blipFill>
          <a:blip r:embed="rId3" cstate="print"/>
          <a:srcRect/>
          <a:stretch>
            <a:fillRect/>
          </a:stretch>
        </p:blipFill>
        <p:spPr bwMode="auto">
          <a:xfrm>
            <a:off x="4206567" y="4016415"/>
            <a:ext cx="3820064" cy="2014561"/>
          </a:xfrm>
          <a:prstGeom prst="rect">
            <a:avLst/>
          </a:prstGeom>
          <a:noFill/>
          <a:ln w="9525">
            <a:noFill/>
            <a:miter lim="800000"/>
            <a:headEnd/>
            <a:tailEnd/>
          </a:ln>
        </p:spPr>
      </p:pic>
      <p:sp>
        <p:nvSpPr>
          <p:cNvPr id="2" name="TextBox 1"/>
          <p:cNvSpPr txBox="1"/>
          <p:nvPr/>
        </p:nvSpPr>
        <p:spPr>
          <a:xfrm>
            <a:off x="2374900" y="393700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70405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Girvan-Newman Algorithm</a:t>
            </a:r>
          </a:p>
        </p:txBody>
      </p:sp>
      <p:sp>
        <p:nvSpPr>
          <p:cNvPr id="3" name="Content Placeholder 2"/>
          <p:cNvSpPr>
            <a:spLocks noGrp="1"/>
          </p:cNvSpPr>
          <p:nvPr>
            <p:ph idx="1"/>
          </p:nvPr>
        </p:nvSpPr>
        <p:spPr>
          <a:xfrm>
            <a:off x="457200" y="1295400"/>
            <a:ext cx="8001000" cy="5410200"/>
          </a:xfrm>
        </p:spPr>
        <p:txBody>
          <a:bodyPr>
            <a:normAutofit fontScale="77500" lnSpcReduction="20000"/>
          </a:bodyPr>
          <a:lstStyle/>
          <a:p>
            <a:r>
              <a:rPr lang="en-US" dirty="0"/>
              <a:t>Want to </a:t>
            </a:r>
            <a:r>
              <a:rPr lang="en-US" b="1" dirty="0">
                <a:solidFill>
                  <a:srgbClr val="008000"/>
                </a:solidFill>
              </a:rPr>
              <a:t>discover communities using divisive hierarchical clustering </a:t>
            </a:r>
          </a:p>
          <a:p>
            <a:pPr lvl="1"/>
            <a:r>
              <a:rPr lang="en-US" dirty="0"/>
              <a:t>Start with one cluster (the social network) and recursively split it</a:t>
            </a:r>
          </a:p>
          <a:p>
            <a:pPr lvl="1"/>
            <a:endParaRPr lang="en-US" sz="1300" b="1" dirty="0">
              <a:solidFill>
                <a:srgbClr val="008000"/>
              </a:solidFill>
            </a:endParaRPr>
          </a:p>
          <a:p>
            <a:r>
              <a:rPr lang="en-US" b="1" dirty="0">
                <a:solidFill>
                  <a:srgbClr val="008000"/>
                </a:solidFill>
              </a:rPr>
              <a:t>Will do this </a:t>
            </a:r>
            <a:r>
              <a:rPr lang="en-US" dirty="0"/>
              <a:t>based on the notion of edge </a:t>
            </a:r>
            <a:r>
              <a:rPr lang="en-US" b="1" dirty="0" err="1">
                <a:solidFill>
                  <a:srgbClr val="D60093"/>
                </a:solidFill>
              </a:rPr>
              <a:t>betweenness</a:t>
            </a:r>
            <a:r>
              <a:rPr lang="en-US" dirty="0">
                <a:solidFill>
                  <a:srgbClr val="D60093"/>
                </a:solidFill>
              </a:rPr>
              <a:t>:</a:t>
            </a:r>
          </a:p>
          <a:p>
            <a:pPr lvl="1">
              <a:buNone/>
            </a:pPr>
            <a:r>
              <a:rPr lang="en-US" dirty="0">
                <a:solidFill>
                  <a:schemeClr val="accent2"/>
                </a:solidFill>
              </a:rPr>
              <a:t>	</a:t>
            </a:r>
            <a:r>
              <a:rPr lang="en-US" b="1" dirty="0"/>
              <a:t>Number of shortest paths passing through the edge</a:t>
            </a:r>
          </a:p>
          <a:p>
            <a:pPr lvl="1">
              <a:buNone/>
            </a:pPr>
            <a:endParaRPr lang="en-US" sz="1200" b="1" dirty="0"/>
          </a:p>
          <a:p>
            <a:r>
              <a:rPr lang="en-US" b="1" dirty="0">
                <a:solidFill>
                  <a:srgbClr val="D60093"/>
                </a:solidFill>
              </a:rPr>
              <a:t>Girvan-Newman Algorithm:</a:t>
            </a:r>
          </a:p>
          <a:p>
            <a:pPr lvl="1"/>
            <a:r>
              <a:rPr lang="en-US" dirty="0"/>
              <a:t>Visits each node X once</a:t>
            </a:r>
          </a:p>
          <a:p>
            <a:pPr lvl="1"/>
            <a:r>
              <a:rPr lang="en-US" dirty="0"/>
              <a:t>Computes the number of shortest paths from X to </a:t>
            </a:r>
            <a:r>
              <a:rPr lang="en-US" dirty="0">
                <a:solidFill>
                  <a:srgbClr val="FF0000"/>
                </a:solidFill>
              </a:rPr>
              <a:t>each of the other nodes</a:t>
            </a:r>
            <a:r>
              <a:rPr lang="en-US" dirty="0"/>
              <a:t> that go through each of the edges</a:t>
            </a:r>
          </a:p>
          <a:p>
            <a:pPr lvl="1"/>
            <a:endParaRPr lang="en-US" sz="1200" dirty="0"/>
          </a:p>
          <a:p>
            <a:r>
              <a:rPr lang="en-US" b="1" dirty="0">
                <a:solidFill>
                  <a:srgbClr val="008000"/>
                </a:solidFill>
              </a:rPr>
              <a:t>Repeat:</a:t>
            </a:r>
          </a:p>
          <a:p>
            <a:pPr lvl="1"/>
            <a:r>
              <a:rPr lang="en-US" dirty="0"/>
              <a:t>Calculate </a:t>
            </a:r>
            <a:r>
              <a:rPr lang="en-US" dirty="0" err="1"/>
              <a:t>betweenness</a:t>
            </a:r>
            <a:r>
              <a:rPr lang="en-US" dirty="0"/>
              <a:t> of edges</a:t>
            </a:r>
          </a:p>
          <a:p>
            <a:pPr marL="1371600" lvl="2" indent="-457200">
              <a:buFont typeface="+mj-lt"/>
              <a:buAutoNum type="arabicPeriod"/>
            </a:pPr>
            <a:r>
              <a:rPr lang="en-US" dirty="0" err="1"/>
              <a:t>Thresholding</a:t>
            </a:r>
            <a:r>
              <a:rPr lang="en-US" dirty="0"/>
              <a:t> to remove high </a:t>
            </a:r>
            <a:r>
              <a:rPr lang="en-US" dirty="0" err="1"/>
              <a:t>betweeness</a:t>
            </a:r>
            <a:r>
              <a:rPr lang="en-US" dirty="0"/>
              <a:t> edges, or</a:t>
            </a:r>
          </a:p>
          <a:p>
            <a:pPr marL="1371600" lvl="2" indent="-457200">
              <a:buFont typeface="+mj-lt"/>
              <a:buAutoNum type="arabicPeriod"/>
            </a:pPr>
            <a:r>
              <a:rPr lang="en-US" dirty="0"/>
              <a:t>Remove edges with highest </a:t>
            </a:r>
            <a:r>
              <a:rPr lang="en-US" dirty="0" err="1"/>
              <a:t>betweenness</a:t>
            </a:r>
            <a:r>
              <a:rPr lang="en-US" dirty="0"/>
              <a:t>: </a:t>
            </a:r>
            <a:r>
              <a:rPr lang="en-US" b="1" dirty="0"/>
              <a:t>between</a:t>
            </a:r>
            <a:r>
              <a:rPr lang="en-US" dirty="0"/>
              <a:t> communities</a:t>
            </a:r>
          </a:p>
          <a:p>
            <a:pPr lvl="1"/>
            <a:endParaRPr lang="en-US" sz="1300" dirty="0"/>
          </a:p>
          <a:p>
            <a:r>
              <a:rPr lang="en-US" b="1" dirty="0">
                <a:solidFill>
                  <a:srgbClr val="FF0066"/>
                </a:solidFill>
              </a:rPr>
              <a:t>Connected components are communities</a:t>
            </a:r>
          </a:p>
          <a:p>
            <a:r>
              <a:rPr lang="en-US" dirty="0">
                <a:solidFill>
                  <a:srgbClr val="0000FF"/>
                </a:solidFill>
              </a:rPr>
              <a:t>Gives a hierarchical decomposition of the network</a:t>
            </a:r>
          </a:p>
          <a:p>
            <a:endParaRPr lang="en-US" b="1" dirty="0">
              <a:solidFill>
                <a:schemeClr val="accent4"/>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a:solidFill>
                  <a:schemeClr val="bg1"/>
                </a:solidFill>
                <a:latin typeface="Arial" pitchFamily="34" charset="0"/>
                <a:cs typeface="Arial" pitchFamily="34" charset="0"/>
              </a:rPr>
              <a:t>[Girvan-Newman ‘02]</a:t>
            </a:r>
          </a:p>
        </p:txBody>
      </p:sp>
    </p:spTree>
    <p:extLst>
      <p:ext uri="{BB962C8B-B14F-4D97-AF65-F5344CB8AC3E}">
        <p14:creationId xmlns:p14="http://schemas.microsoft.com/office/powerpoint/2010/main" val="3394490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a:t>Girvan-Newman Algorithm (1)</a:t>
            </a:r>
          </a:p>
        </p:txBody>
      </p:sp>
      <p:sp>
        <p:nvSpPr>
          <p:cNvPr id="3" name="Content Placeholder 2"/>
          <p:cNvSpPr>
            <a:spLocks noGrp="1"/>
          </p:cNvSpPr>
          <p:nvPr>
            <p:ph idx="1"/>
          </p:nvPr>
        </p:nvSpPr>
        <p:spPr>
          <a:xfrm>
            <a:off x="685800" y="1219200"/>
            <a:ext cx="7772400" cy="4648200"/>
          </a:xfrm>
        </p:spPr>
        <p:txBody>
          <a:bodyPr/>
          <a:lstStyle/>
          <a:p>
            <a:r>
              <a:rPr lang="en-US" sz="2400" dirty="0"/>
              <a:t>Visit each node X once and </a:t>
            </a:r>
            <a:r>
              <a:rPr lang="en-US" sz="2400" b="1" dirty="0">
                <a:solidFill>
                  <a:srgbClr val="008000"/>
                </a:solidFill>
              </a:rPr>
              <a:t>compute the number of shortest paths from X to each of the other nodes that go through each of the edges</a:t>
            </a:r>
          </a:p>
          <a:p>
            <a:endParaRPr lang="en-US" sz="1000" b="1" dirty="0">
              <a:solidFill>
                <a:srgbClr val="008000"/>
              </a:solidFill>
            </a:endParaRPr>
          </a:p>
          <a:p>
            <a:r>
              <a:rPr lang="en-US" sz="2400" b="1" dirty="0">
                <a:solidFill>
                  <a:srgbClr val="FF0066"/>
                </a:solidFill>
              </a:rPr>
              <a:t>1) Perform a breadth-first search (BFS) of the graph, starting at node X</a:t>
            </a:r>
          </a:p>
          <a:p>
            <a:pPr lvl="1"/>
            <a:r>
              <a:rPr lang="en-US" sz="2000" dirty="0"/>
              <a:t>The depth level of each node in BFS is length of the shortest path from X to that node</a:t>
            </a:r>
          </a:p>
          <a:p>
            <a:pPr lvl="1"/>
            <a:r>
              <a:rPr lang="en-US" sz="2000" dirty="0"/>
              <a:t>So edges that go between nodes on the same depth level can never be part of a shortest path from X</a:t>
            </a:r>
          </a:p>
          <a:p>
            <a:pPr lvl="1"/>
            <a:r>
              <a:rPr lang="en-US" sz="2000" b="1" dirty="0">
                <a:solidFill>
                  <a:srgbClr val="0000FF"/>
                </a:solidFill>
              </a:rPr>
              <a:t>Edges between depth levels are called DAG edges </a:t>
            </a:r>
            <a:r>
              <a:rPr lang="en-US" sz="2000" dirty="0"/>
              <a:t>(DAG = Directed Acyclic Graph)</a:t>
            </a:r>
          </a:p>
          <a:p>
            <a:pPr lvl="1"/>
            <a:r>
              <a:rPr lang="en-US" sz="2000" b="1" dirty="0">
                <a:solidFill>
                  <a:srgbClr val="0000FF"/>
                </a:solidFill>
              </a:rPr>
              <a:t>Each DAG edge is part of at least one shortest path from root X</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14</a:t>
            </a:fld>
            <a:endParaRPr lang="en-US"/>
          </a:p>
        </p:txBody>
      </p:sp>
    </p:spTree>
    <p:extLst>
      <p:ext uri="{BB962C8B-B14F-4D97-AF65-F5344CB8AC3E}">
        <p14:creationId xmlns:p14="http://schemas.microsoft.com/office/powerpoint/2010/main" val="163388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15</a:t>
            </a:fld>
            <a:endParaRPr lang="en-US"/>
          </a:p>
        </p:txBody>
      </p:sp>
      <p:pic>
        <p:nvPicPr>
          <p:cNvPr id="5" name="Picture 4" descr="fig10.4.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17491"/>
            <a:ext cx="6464300" cy="4240509"/>
          </a:xfrm>
          <a:prstGeom prst="rect">
            <a:avLst/>
          </a:prstGeom>
        </p:spPr>
      </p:pic>
      <p:pic>
        <p:nvPicPr>
          <p:cNvPr id="6" name="Picture 5" descr="fig10.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0"/>
            <a:ext cx="4953000" cy="1607438"/>
          </a:xfrm>
          <a:prstGeom prst="rect">
            <a:avLst/>
          </a:prstGeom>
        </p:spPr>
      </p:pic>
      <p:sp>
        <p:nvSpPr>
          <p:cNvPr id="2" name="Title 1"/>
          <p:cNvSpPr>
            <a:spLocks noGrp="1"/>
          </p:cNvSpPr>
          <p:nvPr>
            <p:ph type="title"/>
          </p:nvPr>
        </p:nvSpPr>
        <p:spPr>
          <a:xfrm>
            <a:off x="-29155" y="304800"/>
            <a:ext cx="6429955" cy="1143000"/>
          </a:xfrm>
        </p:spPr>
        <p:txBody>
          <a:bodyPr/>
          <a:lstStyle/>
          <a:p>
            <a:r>
              <a:rPr lang="en-US" sz="3200" dirty="0"/>
              <a:t>Girvan-Newman Algorithm (2)</a:t>
            </a:r>
          </a:p>
        </p:txBody>
      </p:sp>
      <p:sp>
        <p:nvSpPr>
          <p:cNvPr id="3" name="Content Placeholder 2"/>
          <p:cNvSpPr>
            <a:spLocks noGrp="1"/>
          </p:cNvSpPr>
          <p:nvPr>
            <p:ph idx="1"/>
          </p:nvPr>
        </p:nvSpPr>
        <p:spPr>
          <a:xfrm>
            <a:off x="533400" y="1295400"/>
            <a:ext cx="7772400" cy="1066800"/>
          </a:xfrm>
        </p:spPr>
        <p:txBody>
          <a:bodyPr/>
          <a:lstStyle/>
          <a:p>
            <a:r>
              <a:rPr lang="en-US" b="1" dirty="0">
                <a:solidFill>
                  <a:srgbClr val="FF0066"/>
                </a:solidFill>
              </a:rPr>
              <a:t>2) Label each node by the number of shortest paths that reach it from the root node</a:t>
            </a:r>
          </a:p>
          <a:p>
            <a:pPr lvl="1"/>
            <a:r>
              <a:rPr lang="en-US" b="1" dirty="0"/>
              <a:t>Example: BFS starting from node E, labels assigned</a:t>
            </a:r>
          </a:p>
        </p:txBody>
      </p:sp>
    </p:spTree>
    <p:extLst>
      <p:ext uri="{BB962C8B-B14F-4D97-AF65-F5344CB8AC3E}">
        <p14:creationId xmlns:p14="http://schemas.microsoft.com/office/powerpoint/2010/main" val="77326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 (3)</a:t>
            </a:r>
          </a:p>
        </p:txBody>
      </p:sp>
      <p:sp>
        <p:nvSpPr>
          <p:cNvPr id="3" name="Content Placeholder 2"/>
          <p:cNvSpPr>
            <a:spLocks noGrp="1"/>
          </p:cNvSpPr>
          <p:nvPr>
            <p:ph idx="1"/>
          </p:nvPr>
        </p:nvSpPr>
        <p:spPr>
          <a:xfrm>
            <a:off x="685800" y="1447800"/>
            <a:ext cx="8382000" cy="4648200"/>
          </a:xfrm>
        </p:spPr>
        <p:txBody>
          <a:bodyPr/>
          <a:lstStyle/>
          <a:p>
            <a:r>
              <a:rPr lang="en-US" b="1" dirty="0">
                <a:solidFill>
                  <a:srgbClr val="FF0066"/>
                </a:solidFill>
              </a:rPr>
              <a:t>3) Calculate for each edge </a:t>
            </a:r>
            <a:r>
              <a:rPr lang="en-US" b="1" i="1" dirty="0">
                <a:solidFill>
                  <a:srgbClr val="FF0066"/>
                </a:solidFill>
              </a:rPr>
              <a:t>e,</a:t>
            </a:r>
            <a:r>
              <a:rPr lang="en-US" b="1" dirty="0">
                <a:solidFill>
                  <a:srgbClr val="FF0066"/>
                </a:solidFill>
              </a:rPr>
              <a:t> the sum over all nodes Y (of the fraction) of the shortest paths from the root X to Y that go through edge </a:t>
            </a:r>
            <a:r>
              <a:rPr lang="en-US" b="1" i="1" dirty="0">
                <a:solidFill>
                  <a:srgbClr val="FF0066"/>
                </a:solidFill>
              </a:rPr>
              <a:t>e</a:t>
            </a:r>
          </a:p>
          <a:p>
            <a:pPr lvl="1"/>
            <a:r>
              <a:rPr lang="en-US" b="1" dirty="0">
                <a:solidFill>
                  <a:srgbClr val="008000"/>
                </a:solidFill>
              </a:rPr>
              <a:t>Compute this sum for nodes and edges, starting from the bottom of the graph</a:t>
            </a:r>
          </a:p>
          <a:p>
            <a:pPr lvl="1"/>
            <a:r>
              <a:rPr lang="en-US" b="1" dirty="0"/>
              <a:t>Each </a:t>
            </a:r>
            <a:r>
              <a:rPr lang="en-US" b="1" dirty="0">
                <a:solidFill>
                  <a:srgbClr val="0000FF"/>
                </a:solidFill>
              </a:rPr>
              <a:t>node</a:t>
            </a:r>
            <a:r>
              <a:rPr lang="en-US" b="1" dirty="0"/>
              <a:t> </a:t>
            </a:r>
            <a:r>
              <a:rPr lang="en-US" dirty="0"/>
              <a:t>other than the root node </a:t>
            </a:r>
            <a:r>
              <a:rPr lang="en-US" b="1" dirty="0"/>
              <a:t>is given a credit of 1</a:t>
            </a:r>
          </a:p>
          <a:p>
            <a:pPr lvl="1"/>
            <a:r>
              <a:rPr lang="en-US" b="1" dirty="0"/>
              <a:t>Each </a:t>
            </a:r>
            <a:r>
              <a:rPr lang="en-US" b="1" dirty="0">
                <a:solidFill>
                  <a:srgbClr val="0000FF"/>
                </a:solidFill>
              </a:rPr>
              <a:t>leaf node</a:t>
            </a:r>
            <a:r>
              <a:rPr lang="en-US" b="1" dirty="0"/>
              <a:t> in the DAG gets a credit of 1</a:t>
            </a:r>
          </a:p>
          <a:p>
            <a:pPr lvl="1"/>
            <a:r>
              <a:rPr lang="en-US" dirty="0"/>
              <a:t>Each </a:t>
            </a:r>
            <a:r>
              <a:rPr lang="en-US" b="1" dirty="0">
                <a:solidFill>
                  <a:srgbClr val="0000FF"/>
                </a:solidFill>
              </a:rPr>
              <a:t>node</a:t>
            </a:r>
            <a:r>
              <a:rPr lang="en-US" dirty="0"/>
              <a:t> that is not a leaf gets credit = </a:t>
            </a:r>
            <a:r>
              <a:rPr lang="en-US" b="1" dirty="0"/>
              <a:t>1 + sum of credits of the DAG edges from that node to level below</a:t>
            </a:r>
          </a:p>
          <a:p>
            <a:pPr lvl="1"/>
            <a:r>
              <a:rPr lang="en-US" dirty="0"/>
              <a:t>A DAG </a:t>
            </a:r>
            <a:r>
              <a:rPr lang="en-US" b="1" dirty="0">
                <a:solidFill>
                  <a:srgbClr val="0000FF"/>
                </a:solidFill>
              </a:rPr>
              <a:t>edge</a:t>
            </a:r>
            <a:r>
              <a:rPr lang="en-US" dirty="0"/>
              <a:t> e entering node Z (from the level above) is </a:t>
            </a:r>
            <a:r>
              <a:rPr lang="en-US" b="1" dirty="0"/>
              <a:t>given a share of the credit of Z proportional to the fraction of shortest paths from the root to Z that go through e</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16</a:t>
            </a:fld>
            <a:endParaRPr lang="en-US"/>
          </a:p>
        </p:txBody>
      </p:sp>
    </p:spTree>
    <p:extLst>
      <p:ext uri="{BB962C8B-B14F-4D97-AF65-F5344CB8AC3E}">
        <p14:creationId xmlns:p14="http://schemas.microsoft.com/office/powerpoint/2010/main" val="247423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 (4)</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17</a:t>
            </a:fld>
            <a:endParaRPr lang="en-US"/>
          </a:p>
        </p:txBody>
      </p:sp>
      <p:pic>
        <p:nvPicPr>
          <p:cNvPr id="7" name="Picture 6" descr="fig10.5.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4841575"/>
          </a:xfrm>
          <a:prstGeom prst="rect">
            <a:avLst/>
          </a:prstGeom>
        </p:spPr>
      </p:pic>
      <p:sp>
        <p:nvSpPr>
          <p:cNvPr id="3" name="Content Placeholder 2"/>
          <p:cNvSpPr>
            <a:spLocks noGrp="1"/>
          </p:cNvSpPr>
          <p:nvPr>
            <p:ph idx="1"/>
          </p:nvPr>
        </p:nvSpPr>
        <p:spPr>
          <a:xfrm>
            <a:off x="838200" y="1219200"/>
            <a:ext cx="7772400" cy="1143000"/>
          </a:xfrm>
        </p:spPr>
        <p:txBody>
          <a:bodyPr/>
          <a:lstStyle/>
          <a:p>
            <a:r>
              <a:rPr lang="en-US" dirty="0"/>
              <a:t>Assign node and edge values starting from bottom</a:t>
            </a:r>
          </a:p>
        </p:txBody>
      </p:sp>
    </p:spTree>
    <p:extLst>
      <p:ext uri="{BB962C8B-B14F-4D97-AF65-F5344CB8AC3E}">
        <p14:creationId xmlns:p14="http://schemas.microsoft.com/office/powerpoint/2010/main" val="26866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400800" cy="1143000"/>
          </a:xfrm>
        </p:spPr>
        <p:txBody>
          <a:bodyPr/>
          <a:lstStyle/>
          <a:p>
            <a:r>
              <a:rPr lang="en-US" dirty="0"/>
              <a:t>Girvan-Newman Algorithm (5)</a:t>
            </a:r>
          </a:p>
        </p:txBody>
      </p:sp>
      <p:sp>
        <p:nvSpPr>
          <p:cNvPr id="3" name="Content Placeholder 2"/>
          <p:cNvSpPr>
            <a:spLocks noGrp="1"/>
          </p:cNvSpPr>
          <p:nvPr>
            <p:ph idx="1"/>
          </p:nvPr>
        </p:nvSpPr>
        <p:spPr>
          <a:xfrm>
            <a:off x="685800" y="1676400"/>
            <a:ext cx="7772400" cy="4648200"/>
          </a:xfrm>
        </p:spPr>
        <p:txBody>
          <a:bodyPr/>
          <a:lstStyle/>
          <a:p>
            <a:pPr marL="0" indent="0">
              <a:buNone/>
            </a:pPr>
            <a:r>
              <a:rPr lang="en-US" sz="2400" b="1" dirty="0">
                <a:solidFill>
                  <a:srgbClr val="FF0066"/>
                </a:solidFill>
              </a:rPr>
              <a:t>Assigning credits:</a:t>
            </a:r>
          </a:p>
          <a:p>
            <a:r>
              <a:rPr lang="en-US" sz="2400" dirty="0"/>
              <a:t>A and C are </a:t>
            </a:r>
            <a:r>
              <a:rPr lang="en-US" sz="2400" b="1" dirty="0">
                <a:solidFill>
                  <a:srgbClr val="0000FF"/>
                </a:solidFill>
              </a:rPr>
              <a:t>leaves</a:t>
            </a:r>
            <a:r>
              <a:rPr lang="en-US" sz="2400" dirty="0"/>
              <a:t>: get credit = 1</a:t>
            </a:r>
          </a:p>
          <a:p>
            <a:r>
              <a:rPr lang="en-US" sz="2400" dirty="0"/>
              <a:t>Each of these nodes </a:t>
            </a:r>
            <a:r>
              <a:rPr lang="en-US" sz="2400" b="1" dirty="0">
                <a:solidFill>
                  <a:srgbClr val="0000FF"/>
                </a:solidFill>
              </a:rPr>
              <a:t>has only one parent</a:t>
            </a:r>
            <a:r>
              <a:rPr lang="en-US" sz="2400" dirty="0"/>
              <a:t>, so their credit=1 is </a:t>
            </a:r>
            <a:r>
              <a:rPr lang="en-US" sz="2400" b="1" dirty="0">
                <a:solidFill>
                  <a:srgbClr val="0000FF"/>
                </a:solidFill>
              </a:rPr>
              <a:t>given to edges </a:t>
            </a:r>
            <a:r>
              <a:rPr lang="en-US" sz="2400" dirty="0"/>
              <a:t>(B,A) and (B,C)</a:t>
            </a:r>
          </a:p>
          <a:p>
            <a:r>
              <a:rPr lang="en-US" sz="2400" dirty="0"/>
              <a:t>At level 2, G is a </a:t>
            </a:r>
            <a:r>
              <a:rPr lang="en-US" sz="2400" b="1" dirty="0">
                <a:solidFill>
                  <a:srgbClr val="0000FF"/>
                </a:solidFill>
              </a:rPr>
              <a:t>leaf</a:t>
            </a:r>
            <a:r>
              <a:rPr lang="en-US" sz="2400" dirty="0"/>
              <a:t>: gets credit = 1</a:t>
            </a:r>
          </a:p>
          <a:p>
            <a:r>
              <a:rPr lang="en-US" sz="2400" dirty="0"/>
              <a:t>B gets credit </a:t>
            </a:r>
            <a:r>
              <a:rPr lang="en-US" sz="2400" b="1" dirty="0">
                <a:solidFill>
                  <a:srgbClr val="0000FF"/>
                </a:solidFill>
              </a:rPr>
              <a:t>1 + credit of DAG edges entering from below </a:t>
            </a:r>
            <a:r>
              <a:rPr lang="en-US" sz="2400" dirty="0"/>
              <a:t>= 1 + 1 +1 = 3</a:t>
            </a:r>
          </a:p>
          <a:p>
            <a:r>
              <a:rPr lang="en-US" sz="2400" dirty="0"/>
              <a:t>B has only </a:t>
            </a:r>
            <a:r>
              <a:rPr lang="en-US" sz="2400" b="1" dirty="0">
                <a:solidFill>
                  <a:srgbClr val="0000FF"/>
                </a:solidFill>
              </a:rPr>
              <a:t>one parent</a:t>
            </a:r>
            <a:r>
              <a:rPr lang="en-US" sz="2400" dirty="0"/>
              <a:t>, so edge (D,B) </a:t>
            </a:r>
            <a:r>
              <a:rPr lang="en-US" sz="2400" b="1" dirty="0">
                <a:solidFill>
                  <a:srgbClr val="0000FF"/>
                </a:solidFill>
              </a:rPr>
              <a:t>gets entire credit of node </a:t>
            </a:r>
            <a:r>
              <a:rPr lang="en-US" sz="2400" dirty="0"/>
              <a:t>B = 3</a:t>
            </a:r>
          </a:p>
          <a:p>
            <a:r>
              <a:rPr lang="en-US" sz="2400" b="1" dirty="0">
                <a:solidFill>
                  <a:srgbClr val="008000"/>
                </a:solidFill>
              </a:rPr>
              <a:t>Node G has 2 parents (D and F): how do we divide credit of G between the edges?</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18</a:t>
            </a:fld>
            <a:endParaRPr lang="en-US"/>
          </a:p>
        </p:txBody>
      </p:sp>
      <p:pic>
        <p:nvPicPr>
          <p:cNvPr id="5" name="Picture 4" descr="fig10.5.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1"/>
            <a:ext cx="2209800" cy="2586722"/>
          </a:xfrm>
          <a:prstGeom prst="rect">
            <a:avLst/>
          </a:prstGeom>
        </p:spPr>
      </p:pic>
      <p:sp>
        <p:nvSpPr>
          <p:cNvPr id="6" name="TextBox 5">
            <a:extLst>
              <a:ext uri="{FF2B5EF4-FFF2-40B4-BE49-F238E27FC236}">
                <a16:creationId xmlns:a16="http://schemas.microsoft.com/office/drawing/2014/main" id="{F064088E-B9E2-EF49-AEE7-4D239FE10228}"/>
              </a:ext>
            </a:extLst>
          </p:cNvPr>
          <p:cNvSpPr txBox="1"/>
          <p:nvPr/>
        </p:nvSpPr>
        <p:spPr>
          <a:xfrm>
            <a:off x="7620000" y="1100435"/>
            <a:ext cx="282450" cy="307777"/>
          </a:xfrm>
          <a:prstGeom prst="rect">
            <a:avLst/>
          </a:prstGeom>
          <a:noFill/>
        </p:spPr>
        <p:txBody>
          <a:bodyPr wrap="none" rtlCol="0">
            <a:spAutoFit/>
          </a:bodyPr>
          <a:lstStyle/>
          <a:p>
            <a:r>
              <a:rPr lang="en-US" sz="1400" dirty="0">
                <a:solidFill>
                  <a:srgbClr val="FF0000"/>
                </a:solidFill>
              </a:rPr>
              <a:t>3</a:t>
            </a:r>
          </a:p>
        </p:txBody>
      </p:sp>
      <p:sp>
        <p:nvSpPr>
          <p:cNvPr id="8" name="TextBox 7">
            <a:extLst>
              <a:ext uri="{FF2B5EF4-FFF2-40B4-BE49-F238E27FC236}">
                <a16:creationId xmlns:a16="http://schemas.microsoft.com/office/drawing/2014/main" id="{35041D2C-3251-604D-B7DD-34E6D35D53D4}"/>
              </a:ext>
            </a:extLst>
          </p:cNvPr>
          <p:cNvSpPr txBox="1"/>
          <p:nvPr/>
        </p:nvSpPr>
        <p:spPr>
          <a:xfrm>
            <a:off x="8039100" y="1160305"/>
            <a:ext cx="269626" cy="307777"/>
          </a:xfrm>
          <a:prstGeom prst="rect">
            <a:avLst/>
          </a:prstGeom>
          <a:noFill/>
        </p:spPr>
        <p:txBody>
          <a:bodyPr wrap="none" rtlCol="0">
            <a:spAutoFit/>
          </a:bodyPr>
          <a:lstStyle/>
          <a:p>
            <a:r>
              <a:rPr lang="en-US" sz="1400" dirty="0">
                <a:solidFill>
                  <a:srgbClr val="FF0000"/>
                </a:solidFill>
              </a:rPr>
              <a:t>?</a:t>
            </a:r>
          </a:p>
        </p:txBody>
      </p:sp>
      <p:sp>
        <p:nvSpPr>
          <p:cNvPr id="9" name="TextBox 8">
            <a:extLst>
              <a:ext uri="{FF2B5EF4-FFF2-40B4-BE49-F238E27FC236}">
                <a16:creationId xmlns:a16="http://schemas.microsoft.com/office/drawing/2014/main" id="{B0577415-35F6-9D48-9085-A3E88C5605A3}"/>
              </a:ext>
            </a:extLst>
          </p:cNvPr>
          <p:cNvSpPr txBox="1"/>
          <p:nvPr/>
        </p:nvSpPr>
        <p:spPr>
          <a:xfrm>
            <a:off x="8714180" y="1160304"/>
            <a:ext cx="269626" cy="307777"/>
          </a:xfrm>
          <a:prstGeom prst="rect">
            <a:avLst/>
          </a:prstGeom>
          <a:noFill/>
        </p:spPr>
        <p:txBody>
          <a:bodyPr wrap="none" rtlCol="0">
            <a:spAutoFit/>
          </a:bodyPr>
          <a:lstStyle/>
          <a:p>
            <a:r>
              <a:rPr lang="en-US" sz="1400" dirty="0">
                <a:solidFill>
                  <a:srgbClr val="FF0000"/>
                </a:solidFill>
              </a:rPr>
              <a:t>?</a:t>
            </a:r>
          </a:p>
        </p:txBody>
      </p:sp>
    </p:spTree>
    <p:extLst>
      <p:ext uri="{BB962C8B-B14F-4D97-AF65-F5344CB8AC3E}">
        <p14:creationId xmlns:p14="http://schemas.microsoft.com/office/powerpoint/2010/main" val="303574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7391400" cy="1143000"/>
          </a:xfrm>
        </p:spPr>
        <p:txBody>
          <a:bodyPr/>
          <a:lstStyle/>
          <a:p>
            <a:r>
              <a:rPr lang="en-US" dirty="0"/>
              <a:t>Girvan-Newman Algorithm (6)</a:t>
            </a:r>
          </a:p>
        </p:txBody>
      </p:sp>
      <p:sp>
        <p:nvSpPr>
          <p:cNvPr id="3" name="Content Placeholder 2"/>
          <p:cNvSpPr>
            <a:spLocks noGrp="1"/>
          </p:cNvSpPr>
          <p:nvPr>
            <p:ph idx="1"/>
          </p:nvPr>
        </p:nvSpPr>
        <p:spPr>
          <a:xfrm>
            <a:off x="685800" y="1447800"/>
            <a:ext cx="8077200" cy="5257800"/>
          </a:xfrm>
        </p:spPr>
        <p:txBody>
          <a:bodyPr/>
          <a:lstStyle/>
          <a:p>
            <a:r>
              <a:rPr lang="en-US" sz="2400" dirty="0"/>
              <a:t>In this case, </a:t>
            </a:r>
            <a:r>
              <a:rPr lang="en-US" sz="2400" b="1" dirty="0">
                <a:solidFill>
                  <a:srgbClr val="0000FF"/>
                </a:solidFill>
              </a:rPr>
              <a:t>both D and F have just one 		shortest path from E to each of those nodes</a:t>
            </a:r>
          </a:p>
          <a:p>
            <a:pPr lvl="1"/>
            <a:r>
              <a:rPr lang="en-US" sz="2000" dirty="0"/>
              <a:t>So, </a:t>
            </a:r>
            <a:r>
              <a:rPr lang="en-US" sz="2000" b="1" dirty="0">
                <a:solidFill>
                  <a:srgbClr val="0000FF"/>
                </a:solidFill>
              </a:rPr>
              <a:t>give half credit of node </a:t>
            </a:r>
            <a:r>
              <a:rPr lang="en-US" sz="2000" dirty="0"/>
              <a:t>G </a:t>
            </a:r>
            <a:r>
              <a:rPr lang="en-US" sz="2000" b="1" dirty="0">
                <a:solidFill>
                  <a:srgbClr val="0000FF"/>
                </a:solidFill>
              </a:rPr>
              <a:t>to each of those edges</a:t>
            </a:r>
          </a:p>
          <a:p>
            <a:pPr lvl="1"/>
            <a:r>
              <a:rPr lang="en-US" sz="2000" dirty="0"/>
              <a:t>Credit = 1/(1 + 1) = 0.5</a:t>
            </a:r>
          </a:p>
          <a:p>
            <a:r>
              <a:rPr lang="en-US" sz="2400" b="1" dirty="0">
                <a:solidFill>
                  <a:srgbClr val="008000"/>
                </a:solidFill>
              </a:rPr>
              <a:t>In general, how we distribute credit of a node to its edges depends on number of shortest paths</a:t>
            </a:r>
          </a:p>
          <a:p>
            <a:pPr lvl="1"/>
            <a:r>
              <a:rPr lang="en-US" sz="2000" b="1" dirty="0"/>
              <a:t>Say there were 5 shortest paths to D and only 3 to F</a:t>
            </a:r>
          </a:p>
          <a:p>
            <a:pPr lvl="1"/>
            <a:r>
              <a:rPr lang="en-US" sz="2000" b="1" dirty="0"/>
              <a:t>Then credit of edge (D,G) = 5/8 and credit of edge (F,G) = 3/8</a:t>
            </a:r>
          </a:p>
          <a:p>
            <a:r>
              <a:rPr lang="en-US" sz="2400" dirty="0"/>
              <a:t>Node D gets credit = </a:t>
            </a:r>
            <a:r>
              <a:rPr lang="en-US" sz="2400" b="1" dirty="0">
                <a:solidFill>
                  <a:srgbClr val="0000FF"/>
                </a:solidFill>
              </a:rPr>
              <a:t>1 + credits of edges below it </a:t>
            </a:r>
            <a:r>
              <a:rPr lang="en-US" sz="2400" dirty="0"/>
              <a:t>= 		1 + 3 + 0.5 = 4.5</a:t>
            </a:r>
          </a:p>
          <a:p>
            <a:r>
              <a:rPr lang="en-US" sz="2400" dirty="0"/>
              <a:t>Node F gets credit = 1 + 0.5 = 1.5</a:t>
            </a:r>
          </a:p>
          <a:p>
            <a:r>
              <a:rPr lang="en-US" sz="2400" dirty="0"/>
              <a:t>D has </a:t>
            </a:r>
            <a:r>
              <a:rPr lang="en-US" sz="2400" b="1" dirty="0">
                <a:solidFill>
                  <a:srgbClr val="0000FF"/>
                </a:solidFill>
              </a:rPr>
              <a:t>only one parent</a:t>
            </a:r>
            <a:r>
              <a:rPr lang="en-US" sz="2400" dirty="0"/>
              <a:t>, so Edge (E,D) gets credit = 4.5 from D</a:t>
            </a:r>
          </a:p>
          <a:p>
            <a:r>
              <a:rPr lang="en-US" sz="2400" dirty="0"/>
              <a:t>Likewise for F: Edge (E,F) gets credit = 1.5 from F</a:t>
            </a:r>
          </a:p>
          <a:p>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19</a:t>
            </a:fld>
            <a:endParaRPr lang="en-US"/>
          </a:p>
        </p:txBody>
      </p:sp>
      <p:pic>
        <p:nvPicPr>
          <p:cNvPr id="6" name="Picture 5" descr="fig10.5.2.tiff">
            <a:extLst>
              <a:ext uri="{FF2B5EF4-FFF2-40B4-BE49-F238E27FC236}">
                <a16:creationId xmlns:a16="http://schemas.microsoft.com/office/drawing/2014/main" id="{4D1C6F63-58A6-5E4E-8D1F-4C408D1FF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
            <a:ext cx="2209800" cy="2586722"/>
          </a:xfrm>
          <a:prstGeom prst="rect">
            <a:avLst/>
          </a:prstGeom>
        </p:spPr>
      </p:pic>
      <p:sp>
        <p:nvSpPr>
          <p:cNvPr id="7" name="TextBox 6">
            <a:extLst>
              <a:ext uri="{FF2B5EF4-FFF2-40B4-BE49-F238E27FC236}">
                <a16:creationId xmlns:a16="http://schemas.microsoft.com/office/drawing/2014/main" id="{D000A935-CE8B-7F46-A3D7-F8FBF4870BBB}"/>
              </a:ext>
            </a:extLst>
          </p:cNvPr>
          <p:cNvSpPr txBox="1"/>
          <p:nvPr/>
        </p:nvSpPr>
        <p:spPr>
          <a:xfrm>
            <a:off x="7580578" y="1100435"/>
            <a:ext cx="268022" cy="276999"/>
          </a:xfrm>
          <a:prstGeom prst="rect">
            <a:avLst/>
          </a:prstGeom>
          <a:noFill/>
        </p:spPr>
        <p:txBody>
          <a:bodyPr wrap="none" rtlCol="0">
            <a:spAutoFit/>
          </a:bodyPr>
          <a:lstStyle/>
          <a:p>
            <a:r>
              <a:rPr lang="en-US" sz="1200" dirty="0"/>
              <a:t>3</a:t>
            </a:r>
          </a:p>
        </p:txBody>
      </p:sp>
      <p:sp>
        <p:nvSpPr>
          <p:cNvPr id="8" name="TextBox 7">
            <a:extLst>
              <a:ext uri="{FF2B5EF4-FFF2-40B4-BE49-F238E27FC236}">
                <a16:creationId xmlns:a16="http://schemas.microsoft.com/office/drawing/2014/main" id="{755DCE7D-3D55-4244-AA70-963EED1F0B39}"/>
              </a:ext>
            </a:extLst>
          </p:cNvPr>
          <p:cNvSpPr txBox="1"/>
          <p:nvPr/>
        </p:nvSpPr>
        <p:spPr>
          <a:xfrm>
            <a:off x="7962900" y="1160305"/>
            <a:ext cx="381836" cy="261610"/>
          </a:xfrm>
          <a:prstGeom prst="rect">
            <a:avLst/>
          </a:prstGeom>
          <a:noFill/>
        </p:spPr>
        <p:txBody>
          <a:bodyPr wrap="none" rtlCol="0">
            <a:spAutoFit/>
          </a:bodyPr>
          <a:lstStyle/>
          <a:p>
            <a:r>
              <a:rPr lang="en-US" sz="1100" dirty="0">
                <a:solidFill>
                  <a:srgbClr val="FF0000"/>
                </a:solidFill>
              </a:rPr>
              <a:t>0.5</a:t>
            </a:r>
          </a:p>
        </p:txBody>
      </p:sp>
      <p:sp>
        <p:nvSpPr>
          <p:cNvPr id="9" name="TextBox 8">
            <a:extLst>
              <a:ext uri="{FF2B5EF4-FFF2-40B4-BE49-F238E27FC236}">
                <a16:creationId xmlns:a16="http://schemas.microsoft.com/office/drawing/2014/main" id="{3F04C81B-8C63-3840-805E-B55F45C3E75E}"/>
              </a:ext>
            </a:extLst>
          </p:cNvPr>
          <p:cNvSpPr txBox="1"/>
          <p:nvPr/>
        </p:nvSpPr>
        <p:spPr>
          <a:xfrm>
            <a:off x="8458200" y="1160304"/>
            <a:ext cx="381836" cy="261610"/>
          </a:xfrm>
          <a:prstGeom prst="rect">
            <a:avLst/>
          </a:prstGeom>
          <a:noFill/>
        </p:spPr>
        <p:txBody>
          <a:bodyPr wrap="none" rtlCol="0">
            <a:spAutoFit/>
          </a:bodyPr>
          <a:lstStyle/>
          <a:p>
            <a:r>
              <a:rPr lang="en-US" sz="1100" dirty="0">
                <a:solidFill>
                  <a:srgbClr val="FF0000"/>
                </a:solidFill>
              </a:rPr>
              <a:t>0.5</a:t>
            </a:r>
          </a:p>
        </p:txBody>
      </p:sp>
      <p:sp>
        <p:nvSpPr>
          <p:cNvPr id="10" name="TextBox 9">
            <a:extLst>
              <a:ext uri="{FF2B5EF4-FFF2-40B4-BE49-F238E27FC236}">
                <a16:creationId xmlns:a16="http://schemas.microsoft.com/office/drawing/2014/main" id="{B70B3B15-B418-0D40-9602-DB690534264D}"/>
              </a:ext>
            </a:extLst>
          </p:cNvPr>
          <p:cNvSpPr txBox="1"/>
          <p:nvPr/>
        </p:nvSpPr>
        <p:spPr>
          <a:xfrm>
            <a:off x="7542964" y="762000"/>
            <a:ext cx="381836" cy="261610"/>
          </a:xfrm>
          <a:prstGeom prst="rect">
            <a:avLst/>
          </a:prstGeom>
          <a:noFill/>
        </p:spPr>
        <p:txBody>
          <a:bodyPr wrap="none" rtlCol="0">
            <a:spAutoFit/>
          </a:bodyPr>
          <a:lstStyle/>
          <a:p>
            <a:r>
              <a:rPr lang="en-US" sz="1100" dirty="0">
                <a:solidFill>
                  <a:srgbClr val="FF0000"/>
                </a:solidFill>
              </a:rPr>
              <a:t>4.5</a:t>
            </a:r>
          </a:p>
        </p:txBody>
      </p:sp>
      <p:sp>
        <p:nvSpPr>
          <p:cNvPr id="11" name="TextBox 10">
            <a:extLst>
              <a:ext uri="{FF2B5EF4-FFF2-40B4-BE49-F238E27FC236}">
                <a16:creationId xmlns:a16="http://schemas.microsoft.com/office/drawing/2014/main" id="{BE919A7D-1B87-C34F-854A-BA4641E79585}"/>
              </a:ext>
            </a:extLst>
          </p:cNvPr>
          <p:cNvSpPr txBox="1"/>
          <p:nvPr/>
        </p:nvSpPr>
        <p:spPr>
          <a:xfrm>
            <a:off x="8838364" y="784229"/>
            <a:ext cx="381836" cy="261610"/>
          </a:xfrm>
          <a:prstGeom prst="rect">
            <a:avLst/>
          </a:prstGeom>
          <a:noFill/>
        </p:spPr>
        <p:txBody>
          <a:bodyPr wrap="none" rtlCol="0">
            <a:spAutoFit/>
          </a:bodyPr>
          <a:lstStyle/>
          <a:p>
            <a:r>
              <a:rPr lang="en-US" sz="1100" dirty="0">
                <a:solidFill>
                  <a:srgbClr val="FF0000"/>
                </a:solidFill>
              </a:rPr>
              <a:t>1.5</a:t>
            </a:r>
          </a:p>
        </p:txBody>
      </p:sp>
      <p:sp>
        <p:nvSpPr>
          <p:cNvPr id="12" name="TextBox 11">
            <a:extLst>
              <a:ext uri="{FF2B5EF4-FFF2-40B4-BE49-F238E27FC236}">
                <a16:creationId xmlns:a16="http://schemas.microsoft.com/office/drawing/2014/main" id="{6C4B42F6-3D76-2040-9E14-BE9768C900FB}"/>
              </a:ext>
            </a:extLst>
          </p:cNvPr>
          <p:cNvSpPr txBox="1"/>
          <p:nvPr/>
        </p:nvSpPr>
        <p:spPr>
          <a:xfrm>
            <a:off x="7852959" y="393202"/>
            <a:ext cx="381836" cy="261610"/>
          </a:xfrm>
          <a:prstGeom prst="rect">
            <a:avLst/>
          </a:prstGeom>
          <a:noFill/>
        </p:spPr>
        <p:txBody>
          <a:bodyPr wrap="none" rtlCol="0">
            <a:spAutoFit/>
          </a:bodyPr>
          <a:lstStyle/>
          <a:p>
            <a:r>
              <a:rPr lang="en-US" sz="1100" dirty="0">
                <a:solidFill>
                  <a:srgbClr val="FF0000"/>
                </a:solidFill>
              </a:rPr>
              <a:t>4.5</a:t>
            </a:r>
          </a:p>
        </p:txBody>
      </p:sp>
      <p:sp>
        <p:nvSpPr>
          <p:cNvPr id="13" name="TextBox 12">
            <a:extLst>
              <a:ext uri="{FF2B5EF4-FFF2-40B4-BE49-F238E27FC236}">
                <a16:creationId xmlns:a16="http://schemas.microsoft.com/office/drawing/2014/main" id="{47B187CF-92AA-A443-9AB3-4EB1C2613314}"/>
              </a:ext>
            </a:extLst>
          </p:cNvPr>
          <p:cNvSpPr txBox="1"/>
          <p:nvPr/>
        </p:nvSpPr>
        <p:spPr>
          <a:xfrm>
            <a:off x="8460828" y="381000"/>
            <a:ext cx="381836" cy="261610"/>
          </a:xfrm>
          <a:prstGeom prst="rect">
            <a:avLst/>
          </a:prstGeom>
          <a:noFill/>
        </p:spPr>
        <p:txBody>
          <a:bodyPr wrap="none" rtlCol="0">
            <a:spAutoFit/>
          </a:bodyPr>
          <a:lstStyle/>
          <a:p>
            <a:r>
              <a:rPr lang="en-US" sz="1100" dirty="0">
                <a:solidFill>
                  <a:srgbClr val="FF0000"/>
                </a:solidFill>
              </a:rPr>
              <a:t>1.5</a:t>
            </a:r>
          </a:p>
        </p:txBody>
      </p:sp>
    </p:spTree>
    <p:extLst>
      <p:ext uri="{BB962C8B-B14F-4D97-AF65-F5344CB8AC3E}">
        <p14:creationId xmlns:p14="http://schemas.microsoft.com/office/powerpoint/2010/main" val="150047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&amp; Communities</a:t>
            </a:r>
          </a:p>
        </p:txBody>
      </p:sp>
      <p:sp>
        <p:nvSpPr>
          <p:cNvPr id="3" name="Content Placeholder 2"/>
          <p:cNvSpPr>
            <a:spLocks noGrp="1"/>
          </p:cNvSpPr>
          <p:nvPr>
            <p:ph idx="1"/>
          </p:nvPr>
        </p:nvSpPr>
        <p:spPr/>
        <p:txBody>
          <a:bodyPr>
            <a:normAutofit/>
          </a:bodyPr>
          <a:lstStyle/>
          <a:p>
            <a:r>
              <a:rPr lang="en-US" b="1" dirty="0"/>
              <a:t>We often think of networks being organized into </a:t>
            </a:r>
            <a:r>
              <a:rPr lang="en-US" b="1" dirty="0">
                <a:solidFill>
                  <a:srgbClr val="D60093"/>
                </a:solidFill>
              </a:rPr>
              <a:t>modules, cluster, communities:</a:t>
            </a: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1679633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458200" cy="1143000"/>
          </a:xfrm>
        </p:spPr>
        <p:txBody>
          <a:bodyPr/>
          <a:lstStyle/>
          <a:p>
            <a:r>
              <a:rPr lang="en-US" dirty="0"/>
              <a:t>Girvan-Newman Algorithm (7): Completion of Credit Calculation starting at node E</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20</a:t>
            </a:fld>
            <a:endParaRPr lang="en-US"/>
          </a:p>
        </p:txBody>
      </p:sp>
      <p:pic>
        <p:nvPicPr>
          <p:cNvPr id="6" name="Picture 5" descr="fig10.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9262"/>
            <a:ext cx="9144000" cy="4715338"/>
          </a:xfrm>
          <a:prstGeom prst="rect">
            <a:avLst/>
          </a:prstGeom>
        </p:spPr>
      </p:pic>
    </p:spTree>
    <p:extLst>
      <p:ext uri="{BB962C8B-B14F-4D97-AF65-F5344CB8AC3E}">
        <p14:creationId xmlns:p14="http://schemas.microsoft.com/office/powerpoint/2010/main" val="274286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Algorithm (8): </a:t>
            </a:r>
            <a:br>
              <a:rPr lang="en-US" dirty="0"/>
            </a:br>
            <a:r>
              <a:rPr lang="en-US" dirty="0"/>
              <a:t>Overall </a:t>
            </a:r>
            <a:r>
              <a:rPr lang="en-US" dirty="0" err="1"/>
              <a:t>Betweenness</a:t>
            </a:r>
            <a:r>
              <a:rPr lang="en-US" dirty="0"/>
              <a:t> Calculation</a:t>
            </a:r>
          </a:p>
        </p:txBody>
      </p:sp>
      <p:sp>
        <p:nvSpPr>
          <p:cNvPr id="3" name="Content Placeholder 2"/>
          <p:cNvSpPr>
            <a:spLocks noGrp="1"/>
          </p:cNvSpPr>
          <p:nvPr>
            <p:ph idx="1"/>
          </p:nvPr>
        </p:nvSpPr>
        <p:spPr>
          <a:xfrm>
            <a:off x="685800" y="1752600"/>
            <a:ext cx="7772400" cy="4648200"/>
          </a:xfrm>
          <a:ln>
            <a:noFill/>
          </a:ln>
        </p:spPr>
        <p:txBody>
          <a:bodyPr/>
          <a:lstStyle/>
          <a:p>
            <a:r>
              <a:rPr lang="en-US" dirty="0"/>
              <a:t>To complete </a:t>
            </a:r>
            <a:r>
              <a:rPr lang="en-US" dirty="0" err="1"/>
              <a:t>betweenness</a:t>
            </a:r>
            <a:r>
              <a:rPr lang="en-US" dirty="0"/>
              <a:t> calculation, must: </a:t>
            </a:r>
          </a:p>
          <a:p>
            <a:pPr lvl="1"/>
            <a:r>
              <a:rPr lang="en-US" b="1" dirty="0">
                <a:solidFill>
                  <a:srgbClr val="008000"/>
                </a:solidFill>
              </a:rPr>
              <a:t>Repeat this for every node as root</a:t>
            </a:r>
          </a:p>
          <a:p>
            <a:pPr lvl="1"/>
            <a:r>
              <a:rPr lang="en-US" b="1" dirty="0">
                <a:solidFill>
                  <a:srgbClr val="FF0066"/>
                </a:solidFill>
              </a:rPr>
              <a:t>Sum the contributions </a:t>
            </a:r>
            <a:r>
              <a:rPr lang="en-US" dirty="0"/>
              <a:t>on each edge</a:t>
            </a:r>
          </a:p>
          <a:p>
            <a:pPr lvl="1"/>
            <a:r>
              <a:rPr lang="en-US" b="1" dirty="0">
                <a:solidFill>
                  <a:srgbClr val="0000FF"/>
                </a:solidFill>
              </a:rPr>
              <a:t>Divide by 2 </a:t>
            </a:r>
            <a:r>
              <a:rPr lang="en-US" dirty="0"/>
              <a:t>to get true </a:t>
            </a:r>
            <a:r>
              <a:rPr lang="en-US" dirty="0" err="1"/>
              <a:t>betweenness</a:t>
            </a:r>
            <a:endParaRPr lang="en-US" dirty="0"/>
          </a:p>
          <a:p>
            <a:pPr lvl="2"/>
            <a:r>
              <a:rPr lang="en-US" dirty="0"/>
              <a:t>Since every shortest path will be counted twice (up and down), once for each of its endpoints</a:t>
            </a:r>
          </a:p>
          <a:p>
            <a:endParaRPr lang="en-US"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21</a:t>
            </a:fld>
            <a:endParaRPr lang="en-US"/>
          </a:p>
        </p:txBody>
      </p:sp>
    </p:spTree>
    <p:extLst>
      <p:ext uri="{BB962C8B-B14F-4D97-AF65-F5344CB8AC3E}">
        <p14:creationId xmlns:p14="http://schemas.microsoft.com/office/powerpoint/2010/main" val="25234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Betweenness</a:t>
            </a:r>
            <a:r>
              <a:rPr lang="en-US" dirty="0"/>
              <a:t> to Find Communities: Clustering</a:t>
            </a:r>
          </a:p>
        </p:txBody>
      </p:sp>
      <p:sp>
        <p:nvSpPr>
          <p:cNvPr id="3" name="Content Placeholder 2"/>
          <p:cNvSpPr>
            <a:spLocks noGrp="1"/>
          </p:cNvSpPr>
          <p:nvPr>
            <p:ph idx="1"/>
          </p:nvPr>
        </p:nvSpPr>
        <p:spPr>
          <a:xfrm>
            <a:off x="685800" y="1600200"/>
            <a:ext cx="8001000" cy="4648200"/>
          </a:xfrm>
        </p:spPr>
        <p:txBody>
          <a:bodyPr/>
          <a:lstStyle/>
          <a:p>
            <a:r>
              <a:rPr lang="en-US" sz="2400" b="1" dirty="0" err="1">
                <a:solidFill>
                  <a:srgbClr val="008000"/>
                </a:solidFill>
              </a:rPr>
              <a:t>Betweenness</a:t>
            </a:r>
            <a:r>
              <a:rPr lang="en-US" sz="2400" b="1" dirty="0">
                <a:solidFill>
                  <a:srgbClr val="008000"/>
                </a:solidFill>
              </a:rPr>
              <a:t> scores for edges of a graph behave something like a distance metric</a:t>
            </a:r>
          </a:p>
          <a:p>
            <a:pPr lvl="1"/>
            <a:r>
              <a:rPr lang="en-US" sz="2000" dirty="0">
                <a:solidFill>
                  <a:srgbClr val="0000FF"/>
                </a:solidFill>
              </a:rPr>
              <a:t>Not a true distance metric</a:t>
            </a:r>
          </a:p>
          <a:p>
            <a:r>
              <a:rPr lang="en-US" sz="2400" b="1" dirty="0"/>
              <a:t>Could cluster by taking edges in increasing order of </a:t>
            </a:r>
            <a:r>
              <a:rPr lang="en-US" sz="2400" b="1" dirty="0" err="1"/>
              <a:t>betweenness</a:t>
            </a:r>
            <a:r>
              <a:rPr lang="en-US" sz="2400" b="1" dirty="0"/>
              <a:t> and adding to graph one at a time</a:t>
            </a:r>
          </a:p>
          <a:p>
            <a:pPr lvl="1"/>
            <a:r>
              <a:rPr lang="en-US" sz="2000" dirty="0"/>
              <a:t>At each step, connected components of graph form clusters</a:t>
            </a:r>
          </a:p>
          <a:p>
            <a:pPr lvl="1"/>
            <a:endParaRPr lang="en-US" sz="1000" dirty="0"/>
          </a:p>
          <a:p>
            <a:r>
              <a:rPr lang="en-US" sz="2400" b="1" dirty="0">
                <a:solidFill>
                  <a:srgbClr val="FF0066"/>
                </a:solidFill>
              </a:rPr>
              <a:t>Girvan-Newman: Start with the graph and all its edges and remove edges with highest </a:t>
            </a:r>
            <a:r>
              <a:rPr lang="en-US" sz="2400" b="1" dirty="0" err="1">
                <a:solidFill>
                  <a:srgbClr val="FF0066"/>
                </a:solidFill>
              </a:rPr>
              <a:t>betweenness</a:t>
            </a:r>
            <a:r>
              <a:rPr lang="en-US" sz="2400" b="1" dirty="0">
                <a:solidFill>
                  <a:srgbClr val="FF0066"/>
                </a:solidFill>
              </a:rPr>
              <a:t> </a:t>
            </a:r>
          </a:p>
          <a:p>
            <a:pPr lvl="1"/>
            <a:r>
              <a:rPr lang="en-US" sz="1800" b="1" dirty="0">
                <a:solidFill>
                  <a:srgbClr val="0000FF"/>
                </a:solidFill>
              </a:rPr>
              <a:t>Continue until graph has broken into suitable number of connected components</a:t>
            </a:r>
          </a:p>
          <a:p>
            <a:pPr lvl="1"/>
            <a:r>
              <a:rPr lang="en-US" sz="2000" b="1" dirty="0">
                <a:solidFill>
                  <a:srgbClr val="FF0066"/>
                </a:solidFill>
              </a:rPr>
              <a:t>Divisive hierarchical clustering</a:t>
            </a:r>
            <a:r>
              <a:rPr lang="en-US" sz="2000" dirty="0">
                <a:solidFill>
                  <a:srgbClr val="FF0066"/>
                </a:solidFill>
              </a:rPr>
              <a:t> </a:t>
            </a:r>
            <a:r>
              <a:rPr lang="en-US" sz="2000" dirty="0"/>
              <a:t>(top down)</a:t>
            </a:r>
          </a:p>
          <a:p>
            <a:pPr lvl="2"/>
            <a:r>
              <a:rPr lang="en-US" sz="2000" dirty="0"/>
              <a:t>Start with one cluster (the social network) and recursively split it</a:t>
            </a:r>
          </a:p>
          <a:p>
            <a:pPr lvl="1"/>
            <a:endParaRPr lang="en-US" sz="2000" b="1"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22</a:t>
            </a:fld>
            <a:endParaRPr lang="en-US" dirty="0"/>
          </a:p>
        </p:txBody>
      </p:sp>
    </p:spTree>
    <p:extLst>
      <p:ext uri="{BB962C8B-B14F-4D97-AF65-F5344CB8AC3E}">
        <p14:creationId xmlns:p14="http://schemas.microsoft.com/office/powerpoint/2010/main" val="2720801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Betweenness</a:t>
            </a:r>
            <a:r>
              <a:rPr lang="en-US" dirty="0"/>
              <a:t> to Find Communities (2)</a:t>
            </a:r>
          </a:p>
        </p:txBody>
      </p:sp>
      <p:sp>
        <p:nvSpPr>
          <p:cNvPr id="3" name="Content Placeholder 2"/>
          <p:cNvSpPr>
            <a:spLocks noGrp="1"/>
          </p:cNvSpPr>
          <p:nvPr>
            <p:ph idx="1"/>
          </p:nvPr>
        </p:nvSpPr>
        <p:spPr>
          <a:xfrm>
            <a:off x="685800" y="1447800"/>
            <a:ext cx="7772400" cy="1676400"/>
          </a:xfrm>
        </p:spPr>
        <p:txBody>
          <a:bodyPr/>
          <a:lstStyle/>
          <a:p>
            <a:r>
              <a:rPr lang="en-US" dirty="0"/>
              <a:t>(B,D) has highest </a:t>
            </a:r>
            <a:r>
              <a:rPr lang="en-US" dirty="0" err="1"/>
              <a:t>betweenness</a:t>
            </a:r>
            <a:r>
              <a:rPr lang="en-US" dirty="0"/>
              <a:t> (12)</a:t>
            </a:r>
          </a:p>
          <a:p>
            <a:r>
              <a:rPr lang="en-US" dirty="0"/>
              <a:t>Removing edge would give natural communities we identified earlier: {A,B,C} and {D,E,F,G}</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23</a:t>
            </a:fld>
            <a:endParaRPr lang="en-US"/>
          </a:p>
        </p:txBody>
      </p:sp>
      <p:pic>
        <p:nvPicPr>
          <p:cNvPr id="5" name="Picture 4" descr="fig10.7.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5226"/>
            <a:ext cx="9144000" cy="3902774"/>
          </a:xfrm>
          <a:prstGeom prst="rect">
            <a:avLst/>
          </a:prstGeom>
        </p:spPr>
      </p:pic>
    </p:spTree>
    <p:extLst>
      <p:ext uri="{BB962C8B-B14F-4D97-AF65-F5344CB8AC3E}">
        <p14:creationId xmlns:p14="http://schemas.microsoft.com/office/powerpoint/2010/main" val="277480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Betweenness</a:t>
            </a:r>
            <a:r>
              <a:rPr lang="en-US" dirty="0"/>
              <a:t> to Find Communities (3): </a:t>
            </a:r>
            <a:r>
              <a:rPr lang="en-US" dirty="0" err="1"/>
              <a:t>Thresholding</a:t>
            </a:r>
            <a:endParaRPr lang="en-US" dirty="0"/>
          </a:p>
        </p:txBody>
      </p:sp>
      <p:sp>
        <p:nvSpPr>
          <p:cNvPr id="3" name="Content Placeholder 2"/>
          <p:cNvSpPr>
            <a:spLocks noGrp="1"/>
          </p:cNvSpPr>
          <p:nvPr>
            <p:ph idx="1"/>
          </p:nvPr>
        </p:nvSpPr>
        <p:spPr>
          <a:xfrm>
            <a:off x="685800" y="1447800"/>
            <a:ext cx="7772400" cy="1219200"/>
          </a:xfrm>
        </p:spPr>
        <p:txBody>
          <a:bodyPr/>
          <a:lstStyle/>
          <a:p>
            <a:r>
              <a:rPr lang="en-US" dirty="0"/>
              <a:t>Could continue to remove edges with highest </a:t>
            </a:r>
            <a:r>
              <a:rPr lang="en-US" dirty="0" err="1"/>
              <a:t>betweenness</a:t>
            </a:r>
            <a:endParaRPr lang="en-US"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24</a:t>
            </a:fld>
            <a:endParaRPr lang="en-US"/>
          </a:p>
        </p:txBody>
      </p:sp>
      <p:pic>
        <p:nvPicPr>
          <p:cNvPr id="5" name="Picture 4" descr="fig10.8.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9818"/>
            <a:ext cx="9144000" cy="3159982"/>
          </a:xfrm>
          <a:prstGeom prst="rect">
            <a:avLst/>
          </a:prstGeom>
        </p:spPr>
      </p:pic>
    </p:spTree>
    <p:extLst>
      <p:ext uri="{BB962C8B-B14F-4D97-AF65-F5344CB8AC3E}">
        <p14:creationId xmlns:p14="http://schemas.microsoft.com/office/powerpoint/2010/main" val="3573276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Girvan-Newman Iteratively for Community Detection</a:t>
            </a:r>
          </a:p>
        </p:txBody>
      </p:sp>
      <p:sp>
        <p:nvSpPr>
          <p:cNvPr id="3" name="Content Placeholder 2"/>
          <p:cNvSpPr>
            <a:spLocks noGrp="1"/>
          </p:cNvSpPr>
          <p:nvPr>
            <p:ph idx="1"/>
          </p:nvPr>
        </p:nvSpPr>
        <p:spPr>
          <a:xfrm>
            <a:off x="457200" y="1295400"/>
            <a:ext cx="8610600" cy="5181599"/>
          </a:xfrm>
        </p:spPr>
        <p:txBody>
          <a:bodyPr>
            <a:normAutofit/>
          </a:bodyPr>
          <a:lstStyle/>
          <a:p>
            <a:r>
              <a:rPr lang="en-US" dirty="0"/>
              <a:t>Recall: Divisive hierarchical clustering based on the notion of edge </a:t>
            </a:r>
            <a:r>
              <a:rPr lang="en-US" b="1" dirty="0" err="1">
                <a:solidFill>
                  <a:srgbClr val="D60093"/>
                </a:solidFill>
              </a:rPr>
              <a:t>betweenness</a:t>
            </a:r>
            <a:r>
              <a:rPr lang="en-US" dirty="0">
                <a:solidFill>
                  <a:srgbClr val="D60093"/>
                </a:solidFill>
              </a:rPr>
              <a:t>:</a:t>
            </a:r>
          </a:p>
          <a:p>
            <a:pPr lvl="1">
              <a:buNone/>
            </a:pPr>
            <a:r>
              <a:rPr lang="en-US" dirty="0">
                <a:solidFill>
                  <a:schemeClr val="accent2"/>
                </a:solidFill>
              </a:rPr>
              <a:t>	</a:t>
            </a:r>
            <a:r>
              <a:rPr lang="en-US" b="1" dirty="0"/>
              <a:t>Number of shortest paths passing through the edge</a:t>
            </a:r>
          </a:p>
          <a:p>
            <a:r>
              <a:rPr lang="en-US" b="1" dirty="0">
                <a:solidFill>
                  <a:srgbClr val="D60093"/>
                </a:solidFill>
              </a:rPr>
              <a:t>Girvan-Newman Algorithm:</a:t>
            </a:r>
          </a:p>
          <a:p>
            <a:pPr lvl="4"/>
            <a:r>
              <a:rPr lang="en-US" b="1" dirty="0"/>
              <a:t>Undirected </a:t>
            </a:r>
            <a:r>
              <a:rPr lang="en-US" b="1" dirty="0" err="1"/>
              <a:t>unweighted</a:t>
            </a:r>
            <a:r>
              <a:rPr lang="en-US" b="1" dirty="0"/>
              <a:t> networks</a:t>
            </a:r>
          </a:p>
          <a:p>
            <a:pPr lvl="1"/>
            <a:r>
              <a:rPr lang="en-US" b="1" dirty="0">
                <a:solidFill>
                  <a:srgbClr val="008000"/>
                </a:solidFill>
              </a:rPr>
              <a:t>Repeat until no edges are left:</a:t>
            </a:r>
          </a:p>
          <a:p>
            <a:pPr lvl="2"/>
            <a:r>
              <a:rPr lang="en-US" dirty="0"/>
              <a:t>Calculate </a:t>
            </a:r>
            <a:r>
              <a:rPr lang="en-US" dirty="0" err="1"/>
              <a:t>betweenness</a:t>
            </a:r>
            <a:r>
              <a:rPr lang="en-US" dirty="0"/>
              <a:t> of edges</a:t>
            </a:r>
          </a:p>
          <a:p>
            <a:pPr lvl="2"/>
            <a:r>
              <a:rPr lang="en-US" dirty="0">
                <a:solidFill>
                  <a:srgbClr val="FF0000"/>
                </a:solidFill>
              </a:rPr>
              <a:t>This time: remove edges with highest </a:t>
            </a:r>
            <a:r>
              <a:rPr lang="en-US" dirty="0" err="1">
                <a:solidFill>
                  <a:srgbClr val="FF0000"/>
                </a:solidFill>
              </a:rPr>
              <a:t>betweenness</a:t>
            </a:r>
            <a:endParaRPr lang="en-US" dirty="0">
              <a:solidFill>
                <a:srgbClr val="FF0000"/>
              </a:solidFill>
            </a:endParaRPr>
          </a:p>
          <a:p>
            <a:pPr lvl="1"/>
            <a:r>
              <a:rPr lang="en-US" dirty="0"/>
              <a:t>Connected components are communities</a:t>
            </a:r>
          </a:p>
          <a:p>
            <a:pPr lvl="1"/>
            <a:r>
              <a:rPr lang="en-US" dirty="0"/>
              <a:t>Gives a hierarchical decomposition of the network</a:t>
            </a:r>
          </a:p>
          <a:p>
            <a:endParaRPr lang="en-US" b="1" dirty="0">
              <a:solidFill>
                <a:schemeClr val="accent4"/>
              </a:solidFill>
            </a:endParaRPr>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a:solidFill>
                  <a:schemeClr val="bg1"/>
                </a:solidFill>
                <a:latin typeface="Arial" pitchFamily="34" charset="0"/>
                <a:cs typeface="Arial" pitchFamily="34" charset="0"/>
              </a:rPr>
              <a:t>[Girvan-Newman ‘02]</a:t>
            </a:r>
          </a:p>
        </p:txBody>
      </p:sp>
    </p:spTree>
    <p:extLst>
      <p:ext uri="{BB962C8B-B14F-4D97-AF65-F5344CB8AC3E}">
        <p14:creationId xmlns:p14="http://schemas.microsoft.com/office/powerpoint/2010/main" val="18599628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970830" y="2422000"/>
            <a:ext cx="4953000" cy="2912000"/>
          </a:xfrm>
          <a:prstGeom prst="rect">
            <a:avLst/>
          </a:prstGeom>
          <a:noFill/>
          <a:ln w="9525">
            <a:noFill/>
            <a:miter lim="800000"/>
            <a:headEnd/>
            <a:tailEnd/>
          </a:ln>
        </p:spPr>
      </p:pic>
      <p:sp>
        <p:nvSpPr>
          <p:cNvPr id="8" name="TextBox 7"/>
          <p:cNvSpPr txBox="1"/>
          <p:nvPr/>
        </p:nvSpPr>
        <p:spPr>
          <a:xfrm>
            <a:off x="6934200" y="4503003"/>
            <a:ext cx="20574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Need to re-compute </a:t>
            </a:r>
            <a:r>
              <a:rPr lang="en-US" sz="1600" dirty="0" err="1">
                <a:solidFill>
                  <a:srgbClr val="008000"/>
                </a:solidFill>
                <a:latin typeface="Arial" pitchFamily="34" charset="0"/>
                <a:cs typeface="Arial" pitchFamily="34" charset="0"/>
              </a:rPr>
              <a:t>betweenness</a:t>
            </a:r>
            <a:r>
              <a:rPr lang="en-US" sz="1600" dirty="0">
                <a:solidFill>
                  <a:srgbClr val="008000"/>
                </a:solidFill>
                <a:latin typeface="Arial" pitchFamily="34" charset="0"/>
                <a:cs typeface="Arial" pitchFamily="34" charset="0"/>
              </a:rPr>
              <a:t> at every step</a:t>
            </a:r>
          </a:p>
        </p:txBody>
      </p:sp>
      <p:sp>
        <p:nvSpPr>
          <p:cNvPr id="9" name="TextBox 8"/>
          <p:cNvSpPr txBox="1"/>
          <p:nvPr/>
        </p:nvSpPr>
        <p:spPr>
          <a:xfrm>
            <a:off x="4348828" y="34290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49</a:t>
            </a:r>
          </a:p>
        </p:txBody>
      </p:sp>
      <p:sp>
        <p:nvSpPr>
          <p:cNvPr id="10" name="TextBox 9"/>
          <p:cNvSpPr txBox="1"/>
          <p:nvPr/>
        </p:nvSpPr>
        <p:spPr>
          <a:xfrm>
            <a:off x="3609130" y="32766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33</a:t>
            </a:r>
          </a:p>
        </p:txBody>
      </p:sp>
      <p:sp>
        <p:nvSpPr>
          <p:cNvPr id="11" name="TextBox 10"/>
          <p:cNvSpPr txBox="1"/>
          <p:nvPr/>
        </p:nvSpPr>
        <p:spPr>
          <a:xfrm>
            <a:off x="2923330" y="27432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12</a:t>
            </a:r>
          </a:p>
        </p:txBody>
      </p:sp>
      <p:sp>
        <p:nvSpPr>
          <p:cNvPr id="12" name="TextBox 11"/>
          <p:cNvSpPr txBox="1"/>
          <p:nvPr/>
        </p:nvSpPr>
        <p:spPr>
          <a:xfrm>
            <a:off x="2161330" y="2892400"/>
            <a:ext cx="31290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a:t>
            </a:r>
          </a:p>
        </p:txBody>
      </p:sp>
      <p:cxnSp>
        <p:nvCxnSpPr>
          <p:cNvPr id="14" name="Straight Connector 13"/>
          <p:cNvCxnSpPr/>
          <p:nvPr/>
        </p:nvCxnSpPr>
        <p:spPr>
          <a:xfrm>
            <a:off x="4282068" y="3820634"/>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419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1:</a:t>
            </a: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2:</a:t>
            </a: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a:latin typeface="Arial" pitchFamily="34" charset="0"/>
                <a:cs typeface="Arial" pitchFamily="34" charset="0"/>
              </a:rPr>
              <a:t>Step 3:</a:t>
            </a:r>
          </a:p>
        </p:txBody>
      </p:sp>
      <p:sp>
        <p:nvSpPr>
          <p:cNvPr id="19" name="TextBox 18"/>
          <p:cNvSpPr txBox="1"/>
          <p:nvPr/>
        </p:nvSpPr>
        <p:spPr>
          <a:xfrm>
            <a:off x="3657600" y="4050268"/>
            <a:ext cx="4237057" cy="369332"/>
          </a:xfrm>
          <a:prstGeom prst="rect">
            <a:avLst/>
          </a:prstGeom>
          <a:noFill/>
        </p:spPr>
        <p:txBody>
          <a:bodyPr wrap="none" rtlCol="0">
            <a:spAutoFit/>
          </a:bodyPr>
          <a:lstStyle/>
          <a:p>
            <a:r>
              <a:rPr lang="en-US" b="1" dirty="0">
                <a:latin typeface="Arial" pitchFamily="34" charset="0"/>
                <a:cs typeface="Arial" pitchFamily="34" charset="0"/>
              </a:rPr>
              <a:t>Hierarchical network decomposition:</a:t>
            </a:r>
          </a:p>
        </p:txBody>
      </p:sp>
    </p:spTree>
    <p:extLst>
      <p:ext uri="{BB962C8B-B14F-4D97-AF65-F5344CB8AC3E}">
        <p14:creationId xmlns:p14="http://schemas.microsoft.com/office/powerpoint/2010/main" val="3180117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150114"/>
            <a:ext cx="43434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dirty="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9203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3" name="Content Placeholder 2"/>
          <p:cNvSpPr>
            <a:spLocks noGrp="1"/>
          </p:cNvSpPr>
          <p:nvPr>
            <p:ph idx="1"/>
          </p:nvPr>
        </p:nvSpPr>
        <p:spPr/>
        <p:txBody>
          <a:bodyPr/>
          <a:lstStyle/>
          <a:p>
            <a:r>
              <a:rPr lang="en-US" b="1" dirty="0">
                <a:solidFill>
                  <a:srgbClr val="D60093"/>
                </a:solidFill>
              </a:rPr>
              <a:t>Zachary’s Karate club: </a:t>
            </a:r>
            <a:br>
              <a:rPr lang="en-US" b="1" dirty="0">
                <a:solidFill>
                  <a:schemeClr val="accent3"/>
                </a:solidFill>
              </a:rPr>
            </a:br>
            <a:r>
              <a:rPr lang="en-US" dirty="0"/>
              <a:t>Hierarchical decomposition</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dirty="0"/>
          </a:p>
        </p:txBody>
      </p:sp>
      <p:pic>
        <p:nvPicPr>
          <p:cNvPr id="8" name="Picture 3"/>
          <p:cNvPicPr>
            <a:picLocks noChangeAspect="1" noChangeArrowheads="1"/>
          </p:cNvPicPr>
          <p:nvPr/>
        </p:nvPicPr>
        <p:blipFill>
          <a:blip r:embed="rId3" cstate="print"/>
          <a:srcRect/>
          <a:stretch>
            <a:fillRect/>
          </a:stretch>
        </p:blipFill>
        <p:spPr bwMode="auto">
          <a:xfrm>
            <a:off x="703557" y="2338493"/>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4"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6"/>
              <a:stretch>
                <a:fillRect/>
              </a:stretch>
            </p:blipFill>
            <p:spPr>
              <a:xfrm>
                <a:off x="8420755" y="4336169"/>
                <a:ext cx="136803" cy="8114"/>
              </a:xfrm>
              <a:prstGeom prst="rect">
                <a:avLst/>
              </a:prstGeom>
            </p:spPr>
          </p:pic>
        </mc:Fallback>
      </mc:AlternateContent>
      <p:sp>
        <p:nvSpPr>
          <p:cNvPr id="4" name="Oval 3">
            <a:extLst>
              <a:ext uri="{FF2B5EF4-FFF2-40B4-BE49-F238E27FC236}">
                <a16:creationId xmlns:a16="http://schemas.microsoft.com/office/drawing/2014/main" id="{0F27BC88-96D0-4C45-A437-7DC62AF4EFED}"/>
              </a:ext>
            </a:extLst>
          </p:cNvPr>
          <p:cNvSpPr/>
          <p:nvPr/>
        </p:nvSpPr>
        <p:spPr bwMode="auto">
          <a:xfrm>
            <a:off x="8569036" y="3793220"/>
            <a:ext cx="304800" cy="228600"/>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27402254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Goal: Find Densely Linked Clusters</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3992458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nchor="t"/>
          <a:lstStyle/>
          <a:p>
            <a:pPr marL="742950" indent="-742950">
              <a:buFont typeface="+mj-lt"/>
              <a:buAutoNum type="arabicPeriod"/>
            </a:pPr>
            <a:r>
              <a:rPr lang="en-US" sz="2800" b="1" dirty="0"/>
              <a:t>How to compute </a:t>
            </a:r>
            <a:r>
              <a:rPr lang="en-US" sz="2800" b="1" dirty="0" err="1"/>
              <a:t>betweenness</a:t>
            </a:r>
            <a:r>
              <a:rPr lang="en-US" sz="2800" b="1" dirty="0"/>
              <a:t>?</a:t>
            </a:r>
          </a:p>
          <a:p>
            <a:pPr marL="742950" indent="-742950">
              <a:buFont typeface="+mj-lt"/>
              <a:buAutoNum type="arabicPeriod"/>
            </a:pPr>
            <a:r>
              <a:rPr lang="en-US" sz="2800" b="1" dirty="0">
                <a:solidFill>
                  <a:srgbClr val="FF0000"/>
                </a:solidFill>
              </a:rPr>
              <a:t>How to select the number of clusters?</a:t>
            </a:r>
          </a:p>
        </p:txBody>
      </p:sp>
      <p:sp>
        <p:nvSpPr>
          <p:cNvPr id="4" name="Footer Placeholder 3"/>
          <p:cNvSpPr>
            <a:spLocks noGrp="1"/>
          </p:cNvSpPr>
          <p:nvPr>
            <p:ph type="ftr" sz="quarter" idx="11"/>
          </p:nvPr>
        </p:nvSpPr>
        <p:spPr>
          <a:xfrm>
            <a:off x="740664" y="6248400"/>
            <a:ext cx="5279136" cy="457200"/>
          </a:xfrm>
        </p:spPr>
        <p:txBody>
          <a:bodyPr/>
          <a:lstStyle/>
          <a:p>
            <a:r>
              <a:rPr lang="en-US" dirty="0"/>
              <a:t>J. </a:t>
            </a:r>
            <a:r>
              <a:rPr lang="en-US" dirty="0" err="1"/>
              <a:t>Leskovec</a:t>
            </a:r>
            <a:r>
              <a:rPr lang="en-US" dirty="0"/>
              <a:t>, A. </a:t>
            </a:r>
            <a:r>
              <a:rPr lang="en-US" dirty="0" err="1"/>
              <a:t>Rajaraman</a:t>
            </a:r>
            <a:r>
              <a:rPr lang="en-US" dirty="0"/>
              <a:t>, J. Ullman: Mining of Massive Datasets, http://</a:t>
            </a:r>
            <a:r>
              <a:rPr lang="en-US" dirty="0" err="1"/>
              <a:t>www.mmds.org</a:t>
            </a:r>
            <a:endParaRPr lang="en-US" dirty="0"/>
          </a:p>
        </p:txBody>
      </p:sp>
      <p:sp>
        <p:nvSpPr>
          <p:cNvPr id="5" name="Slide Number Placeholder 4"/>
          <p:cNvSpPr>
            <a:spLocks noGrp="1"/>
          </p:cNvSpPr>
          <p:nvPr>
            <p:ph type="sldNum" sz="quarter" idx="12"/>
          </p:nvPr>
        </p:nvSpPr>
        <p:spPr/>
        <p:txBody>
          <a:bodyPr/>
          <a:lstStyle/>
          <a:p>
            <a:fld id="{19B12225-5612-419B-A8D5-4B8EEE4C217E}" type="slidenum">
              <a:rPr lang="en-US" smtClean="0"/>
              <a:pPr/>
              <a:t>30</a:t>
            </a:fld>
            <a:endParaRPr lang="en-US"/>
          </a:p>
        </p:txBody>
      </p:sp>
      <p:pic>
        <p:nvPicPr>
          <p:cNvPr id="9" name="Picture 6"/>
          <p:cNvPicPr>
            <a:picLocks noChangeAspect="1" noChangeArrowheads="1"/>
          </p:cNvPicPr>
          <p:nvPr/>
        </p:nvPicPr>
        <p:blipFill>
          <a:blip r:embed="rId2" cstate="print"/>
          <a:srcRect/>
          <a:stretch>
            <a:fillRect/>
          </a:stretch>
        </p:blipFill>
        <p:spPr bwMode="auto">
          <a:xfrm>
            <a:off x="4206567" y="4016415"/>
            <a:ext cx="3820064" cy="2014561"/>
          </a:xfrm>
          <a:prstGeom prst="rect">
            <a:avLst/>
          </a:prstGeom>
          <a:noFill/>
          <a:ln w="9525">
            <a:noFill/>
            <a:miter lim="800000"/>
            <a:headEnd/>
            <a:tailEnd/>
          </a:ln>
        </p:spPr>
      </p:pic>
    </p:spTree>
    <p:extLst>
      <p:ext uri="{BB962C8B-B14F-4D97-AF65-F5344CB8AC3E}">
        <p14:creationId xmlns:p14="http://schemas.microsoft.com/office/powerpoint/2010/main" val="95297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Communities</a:t>
            </a:r>
          </a:p>
        </p:txBody>
      </p:sp>
      <p:sp>
        <p:nvSpPr>
          <p:cNvPr id="8" name="Slide Number Placeholder 7"/>
          <p:cNvSpPr>
            <a:spLocks noGrp="1"/>
          </p:cNvSpPr>
          <p:nvPr>
            <p:ph type="sldNum" sz="quarter" idx="12"/>
          </p:nvPr>
        </p:nvSpPr>
        <p:spPr/>
        <p:txBody>
          <a:bodyPr/>
          <a:lstStyle/>
          <a:p>
            <a:fld id="{15AB6305-BFD0-42C3-8F9D-A5F86760B416}" type="slidenum">
              <a:rPr lang="en-US" smtClean="0"/>
              <a:pPr/>
              <a:t>31</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5486400" y="1371600"/>
            <a:ext cx="2701918" cy="2590800"/>
          </a:xfrm>
          <a:prstGeom prst="rect">
            <a:avLst/>
          </a:prstGeom>
          <a:noFill/>
          <a:ln w="9525">
            <a:noFill/>
            <a:miter lim="800000"/>
            <a:headEnd/>
            <a:tailEnd/>
          </a:ln>
          <a:effectLst/>
        </p:spPr>
      </p:pic>
      <p:sp>
        <p:nvSpPr>
          <p:cNvPr id="4" name="Left Brace 3"/>
          <p:cNvSpPr/>
          <p:nvPr/>
        </p:nvSpPr>
        <p:spPr>
          <a:xfrm rot="16200000">
            <a:off x="6612483" y="2988717"/>
            <a:ext cx="186236" cy="3048002"/>
          </a:xfrm>
          <a:prstGeom prst="leftBrace">
            <a:avLst>
              <a:gd name="adj1" fmla="val 94048"/>
              <a:gd name="adj2" fmla="val 48454"/>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5486400" y="4724400"/>
            <a:ext cx="2236510"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Need a null model!</a:t>
            </a:r>
          </a:p>
        </p:txBody>
      </p:sp>
      <p:sp>
        <p:nvSpPr>
          <p:cNvPr id="6" name="Rectangle 5"/>
          <p:cNvSpPr/>
          <p:nvPr/>
        </p:nvSpPr>
        <p:spPr>
          <a:xfrm>
            <a:off x="533400" y="5486400"/>
            <a:ext cx="7434650" cy="954107"/>
          </a:xfrm>
          <a:prstGeom prst="rect">
            <a:avLst/>
          </a:prstGeom>
        </p:spPr>
        <p:txBody>
          <a:bodyPr wrap="square">
            <a:spAutoFit/>
          </a:bodyPr>
          <a:lstStyle/>
          <a:p>
            <a:r>
              <a:rPr lang="en-US" sz="1400" dirty="0"/>
              <a:t>The null model is a graph which matches one specific graph in some of its structural features, but which is otherwise taken to be an instance of a random graph. The null model is used as a term of comparison, to verify whether the graph in question displays some feature, such as community structure, or not.</a:t>
            </a:r>
          </a:p>
        </p:txBody>
      </p:sp>
      <p:sp>
        <p:nvSpPr>
          <p:cNvPr id="7" name="Content Placeholder 6"/>
          <p:cNvSpPr>
            <a:spLocks noGrp="1"/>
          </p:cNvSpPr>
          <p:nvPr>
            <p:ph idx="1"/>
          </p:nvPr>
        </p:nvSpPr>
        <p:spPr>
          <a:xfrm>
            <a:off x="685800" y="1447800"/>
            <a:ext cx="8153400" cy="3352800"/>
          </a:xfrm>
        </p:spPr>
        <p:txBody>
          <a:bodyPr/>
          <a:lstStyle/>
          <a:p>
            <a:r>
              <a:rPr lang="en-US" sz="2400" dirty="0"/>
              <a:t>Communities: </a:t>
            </a:r>
            <a:r>
              <a:rPr lang="en-US" sz="2400" dirty="0">
                <a:solidFill>
                  <a:srgbClr val="FF0000"/>
                </a:solidFill>
              </a:rPr>
              <a:t>sets of tightly </a:t>
            </a:r>
            <a:br>
              <a:rPr lang="en-US" sz="2400" dirty="0">
                <a:solidFill>
                  <a:srgbClr val="FF0000"/>
                </a:solidFill>
              </a:rPr>
            </a:br>
            <a:r>
              <a:rPr lang="en-US" sz="2400" dirty="0">
                <a:solidFill>
                  <a:srgbClr val="FF0000"/>
                </a:solidFill>
              </a:rPr>
              <a:t>connected nodes</a:t>
            </a:r>
          </a:p>
          <a:p>
            <a:r>
              <a:rPr lang="en-US" sz="2400" dirty="0"/>
              <a:t>Define modularity Q</a:t>
            </a:r>
          </a:p>
          <a:p>
            <a:pPr lvl="1"/>
            <a:r>
              <a:rPr lang="en-US" sz="2000" dirty="0"/>
              <a:t>A measure of how well a network</a:t>
            </a:r>
            <a:br>
              <a:rPr lang="en-US" sz="2000" dirty="0"/>
            </a:br>
            <a:r>
              <a:rPr lang="en-US" sz="2000" dirty="0"/>
              <a:t>is partitioned into communities</a:t>
            </a:r>
          </a:p>
          <a:p>
            <a:pPr lvl="1"/>
            <a:r>
              <a:rPr lang="en-US" sz="2000" dirty="0"/>
              <a:t>Given a partition of the network </a:t>
            </a:r>
            <a:br>
              <a:rPr lang="en-US" sz="2000" dirty="0"/>
            </a:br>
            <a:r>
              <a:rPr lang="en-US" sz="2000" dirty="0"/>
              <a:t>into groups </a:t>
            </a:r>
            <a:r>
              <a:rPr lang="en-US" sz="2000" i="1" dirty="0"/>
              <a:t>s</a:t>
            </a:r>
            <a:r>
              <a:rPr lang="en-US" sz="2000" dirty="0"/>
              <a:t> in </a:t>
            </a:r>
            <a:r>
              <a:rPr lang="en-US" sz="2000" i="1" dirty="0"/>
              <a:t>S</a:t>
            </a:r>
          </a:p>
          <a:p>
            <a:pPr lvl="1"/>
            <a:r>
              <a:rPr lang="en-US" sz="2000" i="1" dirty="0"/>
              <a:t>Q = </a:t>
            </a:r>
            <a:r>
              <a:rPr lang="en-US" sz="2000" i="1" dirty="0" err="1"/>
              <a:t>Sum</a:t>
            </a:r>
            <a:r>
              <a:rPr lang="en-US" sz="2000" i="1" baseline="-25000" dirty="0" err="1"/>
              <a:t>s_in_S</a:t>
            </a:r>
            <a:r>
              <a:rPr lang="en-US" sz="2000" dirty="0"/>
              <a:t> [(# edges in group s) </a:t>
            </a:r>
            <a:r>
              <a:rPr lang="mr-IN" sz="2000" dirty="0"/>
              <a:t>–</a:t>
            </a:r>
            <a:r>
              <a:rPr lang="en-US" sz="2000" i="1" dirty="0"/>
              <a:t> </a:t>
            </a:r>
            <a:r>
              <a:rPr lang="en-US" sz="2000" dirty="0"/>
              <a:t>(expected # edges in group s)]</a:t>
            </a:r>
            <a:endParaRPr lang="en-US" sz="2000" i="1" dirty="0"/>
          </a:p>
        </p:txBody>
      </p:sp>
      <p:sp>
        <p:nvSpPr>
          <p:cNvPr id="3" name="TextBox 2">
            <a:extLst>
              <a:ext uri="{FF2B5EF4-FFF2-40B4-BE49-F238E27FC236}">
                <a16:creationId xmlns:a16="http://schemas.microsoft.com/office/drawing/2014/main" id="{12167EB9-444C-FE43-995E-BA033DA0B0AA}"/>
              </a:ext>
            </a:extLst>
          </p:cNvPr>
          <p:cNvSpPr txBox="1"/>
          <p:nvPr/>
        </p:nvSpPr>
        <p:spPr>
          <a:xfrm>
            <a:off x="574962" y="4574976"/>
            <a:ext cx="2061142" cy="646331"/>
          </a:xfrm>
          <a:prstGeom prst="rect">
            <a:avLst/>
          </a:prstGeom>
          <a:solidFill>
            <a:schemeClr val="accent5">
              <a:lumMod val="40000"/>
              <a:lumOff val="60000"/>
            </a:schemeClr>
          </a:solidFill>
        </p:spPr>
        <p:txBody>
          <a:bodyPr wrap="none" rtlCol="0">
            <a:spAutoFit/>
          </a:bodyPr>
          <a:lstStyle/>
          <a:p>
            <a:r>
              <a:rPr lang="en-US" sz="1800" dirty="0"/>
              <a:t>When s is empty? </a:t>
            </a:r>
            <a:br>
              <a:rPr lang="en-US" sz="1800" dirty="0"/>
            </a:br>
            <a:r>
              <a:rPr lang="en-US" sz="1800" dirty="0"/>
              <a:t>When s is full?</a:t>
            </a:r>
          </a:p>
        </p:txBody>
      </p:sp>
      <p:cxnSp>
        <p:nvCxnSpPr>
          <p:cNvPr id="10" name="Straight Arrow Connector 9">
            <a:extLst>
              <a:ext uri="{FF2B5EF4-FFF2-40B4-BE49-F238E27FC236}">
                <a16:creationId xmlns:a16="http://schemas.microsoft.com/office/drawing/2014/main" id="{AF470B1A-08AC-0B42-A6D6-7FCD4930A577}"/>
              </a:ext>
            </a:extLst>
          </p:cNvPr>
          <p:cNvCxnSpPr>
            <a:stCxn id="3" idx="3"/>
          </p:cNvCxnSpPr>
          <p:nvPr/>
        </p:nvCxnSpPr>
        <p:spPr bwMode="auto">
          <a:xfrm flipV="1">
            <a:off x="2636104" y="4605836"/>
            <a:ext cx="2545496" cy="2923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191576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Model: 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b="1" dirty="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a:solidFill>
                      <a:schemeClr val="tx1"/>
                    </a:solidFill>
                  </a:rPr>
                  <a:t> edges, </a:t>
                </a:r>
                <a:br>
                  <a:rPr lang="en-US" b="1" dirty="0">
                    <a:solidFill>
                      <a:schemeClr val="tx1"/>
                    </a:solidFill>
                  </a:rPr>
                </a:br>
                <a:r>
                  <a:rPr lang="en-US" b="1" dirty="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a:solidFill>
                    <a:schemeClr val="tx1"/>
                  </a:solidFill>
                </a:endParaRPr>
              </a:p>
              <a:p>
                <a:pPr lvl="1"/>
                <a:r>
                  <a:rPr lang="en-US" dirty="0"/>
                  <a:t>Same degree distribution but </a:t>
                </a:r>
                <a:br>
                  <a:rPr lang="en-US" dirty="0"/>
                </a:br>
                <a:r>
                  <a:rPr lang="en-US" dirty="0"/>
                  <a:t>random connections</a:t>
                </a:r>
              </a:p>
              <a:p>
                <a:pPr lvl="1"/>
                <a:r>
                  <a:rPr lang="en-US" dirty="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a:t> as a </a:t>
                </a:r>
                <a:r>
                  <a:rPr lang="en-US" dirty="0" err="1">
                    <a:solidFill>
                      <a:srgbClr val="D60093"/>
                    </a:solidFill>
                  </a:rPr>
                  <a:t>multigraph</a:t>
                </a:r>
                <a:endParaRPr lang="en-US" dirty="0">
                  <a:solidFill>
                    <a:srgbClr val="D60093"/>
                  </a:solidFill>
                </a:endParaRPr>
              </a:p>
              <a:p>
                <a:pPr lvl="1"/>
                <a:r>
                  <a:rPr lang="en-US" b="1" dirty="0"/>
                  <a:t>The expected number of edges between nodes </a:t>
                </a:r>
                <a:br>
                  <a:rPr lang="en-US" b="1" dirty="0"/>
                </a:br>
                <a14:m>
                  <m:oMath xmlns:m="http://schemas.openxmlformats.org/officeDocument/2006/math">
                    <m:r>
                      <a:rPr lang="en-US" b="1" i="1" dirty="0" smtClean="0">
                        <a:latin typeface="Cambria Math"/>
                      </a:rPr>
                      <m:t>𝒊</m:t>
                    </m:r>
                  </m:oMath>
                </a14:m>
                <a:r>
                  <a:rPr lang="en-US" b="1" dirty="0"/>
                  <a:t> and </a:t>
                </a:r>
                <a14:m>
                  <m:oMath xmlns:m="http://schemas.openxmlformats.org/officeDocument/2006/math">
                    <m:r>
                      <a:rPr lang="en-US" b="1" i="1" dirty="0" smtClean="0">
                        <a:latin typeface="Cambria Math"/>
                      </a:rPr>
                      <m:t>𝒋</m:t>
                    </m:r>
                  </m:oMath>
                </a14:m>
                <a:r>
                  <a:rPr lang="en-US" dirty="0"/>
                  <a:t> of degrees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oMath>
                </a14:m>
                <a:r>
                  <a:rPr lang="en-US" b="1" dirty="0"/>
                  <a:t> </a:t>
                </a:r>
                <a:r>
                  <a:rPr lang="en-US" dirty="0"/>
                  <a:t>equals to: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panose="02040503050406030204" pitchFamily="18" charset="0"/>
                          </a:rPr>
                        </m:ctrlPr>
                      </m:fPr>
                      <m:num>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panose="02040503050406030204" pitchFamily="18" charset="0"/>
                          </a:rPr>
                        </m:ctrlPr>
                      </m:fPr>
                      <m:num>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a:p>
              <a:p>
                <a:pPr lvl="2"/>
                <a:r>
                  <a:rPr lang="en-US" dirty="0"/>
                  <a:t>The expected number of edges in (</a:t>
                </a:r>
                <a:r>
                  <a:rPr lang="en-US" dirty="0" err="1"/>
                  <a:t>multigraph</a:t>
                </a:r>
                <a:r>
                  <a:rPr lang="en-US" dirty="0"/>
                  <a:t>) </a:t>
                </a:r>
                <a:r>
                  <a:rPr lang="en-US" b="1" dirty="0"/>
                  <a:t>G’</a:t>
                </a:r>
                <a:r>
                  <a:rPr lang="en-US" dirty="0"/>
                  <a:t>:</a:t>
                </a:r>
              </a:p>
              <a:p>
                <a:pPr lvl="3"/>
                <a14:m>
                  <m:oMath xmlns:m="http://schemas.openxmlformats.org/officeDocument/2006/math">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panose="02040503050406030204" pitchFamily="18" charset="0"/>
                                  </a:rPr>
                                </m:ctrlPr>
                              </m:fPr>
                              <m:num>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𝒊</m:t>
                                    </m:r>
                                  </m:sub>
                                </m:sSub>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panose="02040503050406030204" pitchFamily="18" charset="0"/>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panose="02040503050406030204" pitchFamily="18" charset="0"/>
                              </a:rPr>
                            </m:ctrlPr>
                          </m:dPr>
                          <m:e>
                            <m:nary>
                              <m:naryPr>
                                <m:chr m:val="∑"/>
                                <m:supHide m:val="on"/>
                                <m:ctrlPr>
                                  <a:rPr lang="en-US" b="1" i="1" dirty="0">
                                    <a:latin typeface="Cambria Math" panose="02040503050406030204" pitchFamily="18" charset="0"/>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a14:m>
                <a:endParaRPr lang="en-US" b="1" i="1" dirty="0">
                  <a:latin typeface="Cambria Math"/>
                </a:endParaRPr>
              </a:p>
              <a:p>
                <a:pPr lvl="3"/>
                <a14:m>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a14:m>
                <a:endParaRPr lang="en-US" b="1" dirty="0"/>
              </a:p>
              <a:p>
                <a:pPr lvl="2"/>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3"/>
                <a:stretch>
                  <a:fillRect t="-58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32</a:t>
            </a:fld>
            <a:endParaRPr lang="en-US"/>
          </a:p>
        </p:txBody>
      </p:sp>
      <p:sp>
        <p:nvSpPr>
          <p:cNvPr id="7" name="Line 11"/>
          <p:cNvSpPr>
            <a:spLocks noChangeShapeType="1"/>
          </p:cNvSpPr>
          <p:nvPr/>
        </p:nvSpPr>
        <p:spPr bwMode="auto">
          <a:xfrm>
            <a:off x="6807829" y="2811761"/>
            <a:ext cx="190500" cy="133606"/>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8" name="Line 2"/>
          <p:cNvSpPr>
            <a:spLocks noChangeShapeType="1"/>
          </p:cNvSpPr>
          <p:nvPr/>
        </p:nvSpPr>
        <p:spPr bwMode="auto">
          <a:xfrm>
            <a:off x="7696200" y="3200400"/>
            <a:ext cx="533400" cy="381000"/>
          </a:xfrm>
          <a:prstGeom prst="line">
            <a:avLst/>
          </a:prstGeom>
          <a:noFill/>
          <a:ln w="28575">
            <a:solidFill>
              <a:schemeClr val="tx1"/>
            </a:solidFill>
            <a:round/>
            <a:headEnd/>
            <a:tailEnd/>
          </a:ln>
          <a:effectLst/>
        </p:spPr>
        <p:txBody>
          <a:bodyPr/>
          <a:lstStyle/>
          <a:p>
            <a:endParaRPr lang="en-US"/>
          </a:p>
        </p:txBody>
      </p:sp>
      <p:sp>
        <p:nvSpPr>
          <p:cNvPr id="9" name="Line 3"/>
          <p:cNvSpPr>
            <a:spLocks noChangeShapeType="1"/>
          </p:cNvSpPr>
          <p:nvPr/>
        </p:nvSpPr>
        <p:spPr bwMode="auto">
          <a:xfrm flipV="1">
            <a:off x="7772400" y="3429000"/>
            <a:ext cx="152400" cy="152400"/>
          </a:xfrm>
          <a:prstGeom prst="line">
            <a:avLst/>
          </a:prstGeom>
          <a:noFill/>
          <a:ln w="28575">
            <a:solidFill>
              <a:schemeClr val="tx1"/>
            </a:solidFill>
            <a:round/>
            <a:headEnd/>
            <a:tailEnd/>
          </a:ln>
          <a:effectLst/>
        </p:spPr>
        <p:txBody>
          <a:bodyPr/>
          <a:lstStyle/>
          <a:p>
            <a:endParaRPr lang="en-US"/>
          </a:p>
        </p:txBody>
      </p:sp>
      <p:sp>
        <p:nvSpPr>
          <p:cNvPr id="10" name="Line 7"/>
          <p:cNvSpPr>
            <a:spLocks noChangeShapeType="1"/>
          </p:cNvSpPr>
          <p:nvPr/>
        </p:nvSpPr>
        <p:spPr bwMode="auto">
          <a:xfrm flipV="1">
            <a:off x="7988929" y="27051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1" name="Line 9"/>
          <p:cNvSpPr>
            <a:spLocks noChangeShapeType="1"/>
          </p:cNvSpPr>
          <p:nvPr/>
        </p:nvSpPr>
        <p:spPr bwMode="auto">
          <a:xfrm flipV="1">
            <a:off x="6617329" y="28575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2" name="Line 10"/>
          <p:cNvSpPr>
            <a:spLocks noChangeShapeType="1"/>
          </p:cNvSpPr>
          <p:nvPr/>
        </p:nvSpPr>
        <p:spPr bwMode="auto">
          <a:xfrm flipV="1">
            <a:off x="6845929" y="26289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3" name="Line 11"/>
          <p:cNvSpPr>
            <a:spLocks noChangeShapeType="1"/>
          </p:cNvSpPr>
          <p:nvPr/>
        </p:nvSpPr>
        <p:spPr bwMode="auto">
          <a:xfrm flipV="1">
            <a:off x="7962900" y="3352800"/>
            <a:ext cx="342900" cy="381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4" name="Line 13"/>
          <p:cNvSpPr>
            <a:spLocks noChangeShapeType="1"/>
          </p:cNvSpPr>
          <p:nvPr/>
        </p:nvSpPr>
        <p:spPr bwMode="auto">
          <a:xfrm flipH="1" flipV="1">
            <a:off x="7684129" y="2857500"/>
            <a:ext cx="304800" cy="762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6" name="Oval 17"/>
          <p:cNvSpPr>
            <a:spLocks noChangeArrowheads="1"/>
          </p:cNvSpPr>
          <p:nvPr/>
        </p:nvSpPr>
        <p:spPr bwMode="auto">
          <a:xfrm>
            <a:off x="7848600" y="3276600"/>
            <a:ext cx="228600" cy="228600"/>
          </a:xfrm>
          <a:prstGeom prst="ellipse">
            <a:avLst/>
          </a:prstGeom>
          <a:solidFill>
            <a:srgbClr val="FF0000"/>
          </a:solidFill>
          <a:ln w="28575">
            <a:noFill/>
            <a:round/>
            <a:headEnd/>
            <a:tailEnd/>
          </a:ln>
          <a:effectLst/>
        </p:spPr>
        <p:txBody>
          <a:bodyPr wrap="none" lIns="0" rIns="0" anchor="ctr"/>
          <a:lstStyle/>
          <a:p>
            <a:pPr algn="ctr"/>
            <a:r>
              <a:rPr lang="en-US" sz="1100" b="1" dirty="0">
                <a:solidFill>
                  <a:schemeClr val="bg1"/>
                </a:solidFill>
                <a:latin typeface="Arial" pitchFamily="34" charset="0"/>
                <a:cs typeface="Arial" pitchFamily="34" charset="0"/>
              </a:rPr>
              <a:t>j</a:t>
            </a:r>
          </a:p>
        </p:txBody>
      </p:sp>
      <p:sp>
        <p:nvSpPr>
          <p:cNvPr id="17" name="Oval 17"/>
          <p:cNvSpPr>
            <a:spLocks noChangeArrowheads="1"/>
          </p:cNvSpPr>
          <p:nvPr/>
        </p:nvSpPr>
        <p:spPr bwMode="auto">
          <a:xfrm>
            <a:off x="6693529" y="2697461"/>
            <a:ext cx="228600" cy="228600"/>
          </a:xfrm>
          <a:prstGeom prst="ellipse">
            <a:avLst/>
          </a:prstGeom>
          <a:solidFill>
            <a:srgbClr val="FF0000"/>
          </a:solidFill>
          <a:ln w="28575">
            <a:noFill/>
            <a:round/>
            <a:headEnd/>
            <a:tailEnd/>
          </a:ln>
          <a:effectLst/>
        </p:spPr>
        <p:txBody>
          <a:bodyPr wrap="none" lIns="0" rIns="0" anchor="ctr"/>
          <a:lstStyle/>
          <a:p>
            <a:pPr algn="ctr"/>
            <a:r>
              <a:rPr lang="en-US" sz="1100" b="1" dirty="0">
                <a:solidFill>
                  <a:schemeClr val="bg1"/>
                </a:solidFill>
                <a:latin typeface="Arial" pitchFamily="34" charset="0"/>
                <a:cs typeface="Arial" pitchFamily="34" charset="0"/>
              </a:rPr>
              <a:t>i</a:t>
            </a:r>
          </a:p>
        </p:txBody>
      </p:sp>
      <p:sp>
        <p:nvSpPr>
          <p:cNvPr id="18" name="Oval 17"/>
          <p:cNvSpPr>
            <a:spLocks noChangeArrowheads="1"/>
          </p:cNvSpPr>
          <p:nvPr/>
        </p:nvSpPr>
        <p:spPr bwMode="auto">
          <a:xfrm>
            <a:off x="7848600" y="2781300"/>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sp>
        <p:nvSpPr>
          <p:cNvPr id="20" name="Line 15"/>
          <p:cNvSpPr>
            <a:spLocks noChangeShapeType="1"/>
          </p:cNvSpPr>
          <p:nvPr/>
        </p:nvSpPr>
        <p:spPr bwMode="auto">
          <a:xfrm flipV="1">
            <a:off x="6795758" y="3386583"/>
            <a:ext cx="381000" cy="76200"/>
          </a:xfrm>
          <a:prstGeom prst="line">
            <a:avLst/>
          </a:prstGeom>
          <a:noFill/>
          <a:ln w="28575">
            <a:solidFill>
              <a:schemeClr val="tx1"/>
            </a:solidFill>
            <a:round/>
            <a:headEnd/>
            <a:tailEnd/>
          </a:ln>
          <a:effectLst/>
        </p:spPr>
        <p:txBody>
          <a:bodyPr/>
          <a:lstStyle/>
          <a:p>
            <a:endParaRPr lang="en-US"/>
          </a:p>
        </p:txBody>
      </p:sp>
      <p:sp>
        <p:nvSpPr>
          <p:cNvPr id="21" name="Oval 17"/>
          <p:cNvSpPr>
            <a:spLocks noChangeArrowheads="1"/>
          </p:cNvSpPr>
          <p:nvPr/>
        </p:nvSpPr>
        <p:spPr bwMode="auto">
          <a:xfrm>
            <a:off x="6655429" y="3310383"/>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pic>
        <p:nvPicPr>
          <p:cNvPr id="4" name="Picture 3"/>
          <p:cNvPicPr>
            <a:picLocks noChangeAspect="1"/>
          </p:cNvPicPr>
          <p:nvPr/>
        </p:nvPicPr>
        <p:blipFill>
          <a:blip r:embed="rId4"/>
          <a:stretch>
            <a:fillRect/>
          </a:stretch>
        </p:blipFill>
        <p:spPr>
          <a:xfrm>
            <a:off x="762000" y="3916661"/>
            <a:ext cx="7924800" cy="2276272"/>
          </a:xfrm>
          <a:prstGeom prst="rect">
            <a:avLst/>
          </a:prstGeom>
        </p:spPr>
      </p:pic>
      <p:pic>
        <p:nvPicPr>
          <p:cNvPr id="19" name="Picture 18">
            <a:extLst>
              <a:ext uri="{FF2B5EF4-FFF2-40B4-BE49-F238E27FC236}">
                <a16:creationId xmlns:a16="http://schemas.microsoft.com/office/drawing/2014/main" id="{F2018E1C-B344-2C4B-97E7-07F7AA33A450}"/>
              </a:ext>
            </a:extLst>
          </p:cNvPr>
          <p:cNvPicPr>
            <a:picLocks noChangeAspect="1"/>
          </p:cNvPicPr>
          <p:nvPr/>
        </p:nvPicPr>
        <p:blipFill>
          <a:blip r:embed="rId5"/>
          <a:stretch>
            <a:fillRect/>
          </a:stretch>
        </p:blipFill>
        <p:spPr>
          <a:xfrm>
            <a:off x="6998329" y="1229145"/>
            <a:ext cx="1688471" cy="1357188"/>
          </a:xfrm>
          <a:prstGeom prst="rect">
            <a:avLst/>
          </a:prstGeom>
        </p:spPr>
      </p:pic>
    </p:spTree>
    <p:extLst>
      <p:ext uri="{BB962C8B-B14F-4D97-AF65-F5344CB8AC3E}">
        <p14:creationId xmlns:p14="http://schemas.microsoft.com/office/powerpoint/2010/main" val="2766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p:sp>
        <p:nvSpPr>
          <p:cNvPr id="8" name="Content Placeholder 7"/>
          <p:cNvSpPr>
            <a:spLocks noGrp="1"/>
          </p:cNvSpPr>
          <p:nvPr>
            <p:ph idx="1"/>
          </p:nvPr>
        </p:nvSpPr>
        <p:spPr>
          <a:xfrm>
            <a:off x="685800" y="4572000"/>
            <a:ext cx="7848600" cy="2438400"/>
          </a:xfrm>
        </p:spPr>
        <p:txBody>
          <a:bodyPr/>
          <a:lstStyle/>
          <a:p>
            <a:r>
              <a:rPr lang="en-US" dirty="0"/>
              <a:t>Modularity values takes range [-1,1]</a:t>
            </a:r>
          </a:p>
          <a:p>
            <a:pPr lvl="1"/>
            <a:r>
              <a:rPr lang="en-US" dirty="0"/>
              <a:t>It is positive if the number of edges within groups exceeds the expected number</a:t>
            </a:r>
          </a:p>
          <a:p>
            <a:pPr lvl="1"/>
            <a:r>
              <a:rPr lang="en-US" dirty="0"/>
              <a:t>Q &gt; 0.3-0.7 means significant community structure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pic>
        <p:nvPicPr>
          <p:cNvPr id="5" name="Picture 4"/>
          <p:cNvPicPr>
            <a:picLocks noChangeAspect="1"/>
          </p:cNvPicPr>
          <p:nvPr/>
        </p:nvPicPr>
        <p:blipFill>
          <a:blip r:embed="rId2"/>
          <a:stretch>
            <a:fillRect/>
          </a:stretch>
        </p:blipFill>
        <p:spPr>
          <a:xfrm>
            <a:off x="533400" y="1224165"/>
            <a:ext cx="7620000" cy="2636063"/>
          </a:xfrm>
          <a:prstGeom prst="rect">
            <a:avLst/>
          </a:prstGeom>
        </p:spPr>
      </p:pic>
      <p:sp>
        <p:nvSpPr>
          <p:cNvPr id="3" name="TextBox 2">
            <a:extLst>
              <a:ext uri="{FF2B5EF4-FFF2-40B4-BE49-F238E27FC236}">
                <a16:creationId xmlns:a16="http://schemas.microsoft.com/office/drawing/2014/main" id="{A41D79A8-7DA5-374A-B61D-76D77742D138}"/>
              </a:ext>
            </a:extLst>
          </p:cNvPr>
          <p:cNvSpPr txBox="1"/>
          <p:nvPr/>
        </p:nvSpPr>
        <p:spPr>
          <a:xfrm>
            <a:off x="3810000" y="3589787"/>
            <a:ext cx="1572418" cy="369332"/>
          </a:xfrm>
          <a:prstGeom prst="rect">
            <a:avLst/>
          </a:prstGeom>
          <a:noFill/>
        </p:spPr>
        <p:txBody>
          <a:bodyPr wrap="none" rtlCol="0">
            <a:spAutoFit/>
          </a:bodyPr>
          <a:lstStyle/>
          <a:p>
            <a:r>
              <a:rPr lang="en-US" sz="1800" dirty="0">
                <a:solidFill>
                  <a:srgbClr val="00B050"/>
                </a:solidFill>
              </a:rPr>
              <a:t>edge by edge</a:t>
            </a:r>
          </a:p>
        </p:txBody>
      </p:sp>
      <p:cxnSp>
        <p:nvCxnSpPr>
          <p:cNvPr id="7" name="Straight Connector 6">
            <a:extLst>
              <a:ext uri="{FF2B5EF4-FFF2-40B4-BE49-F238E27FC236}">
                <a16:creationId xmlns:a16="http://schemas.microsoft.com/office/drawing/2014/main" id="{F3293678-0C15-B843-916F-2C296E7F6971}"/>
              </a:ext>
            </a:extLst>
          </p:cNvPr>
          <p:cNvCxnSpPr/>
          <p:nvPr/>
        </p:nvCxnSpPr>
        <p:spPr bwMode="auto">
          <a:xfrm>
            <a:off x="3810000" y="3276600"/>
            <a:ext cx="10668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3AD9D9BE-E8F0-7843-9616-3577CC541097}"/>
              </a:ext>
            </a:extLst>
          </p:cNvPr>
          <p:cNvCxnSpPr>
            <a:cxnSpLocks/>
            <a:endCxn id="3" idx="0"/>
          </p:cNvCxnSpPr>
          <p:nvPr/>
        </p:nvCxnSpPr>
        <p:spPr bwMode="auto">
          <a:xfrm>
            <a:off x="4374573" y="3276600"/>
            <a:ext cx="221636" cy="313187"/>
          </a:xfrm>
          <a:prstGeom prst="straightConnector1">
            <a:avLst/>
          </a:prstGeom>
          <a:solidFill>
            <a:schemeClr val="accent1"/>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CC693006-DB93-3D45-9AE0-0627E1DC81FE}"/>
              </a:ext>
            </a:extLst>
          </p:cNvPr>
          <p:cNvSpPr txBox="1"/>
          <p:nvPr/>
        </p:nvSpPr>
        <p:spPr>
          <a:xfrm>
            <a:off x="6887635" y="3078676"/>
            <a:ext cx="1468672" cy="830997"/>
          </a:xfrm>
          <a:prstGeom prst="rect">
            <a:avLst/>
          </a:prstGeom>
          <a:solidFill>
            <a:schemeClr val="bg1"/>
          </a:solidFill>
        </p:spPr>
        <p:txBody>
          <a:bodyPr wrap="none" rtlCol="0">
            <a:spAutoFit/>
          </a:bodyPr>
          <a:lstStyle/>
          <a:p>
            <a:r>
              <a:rPr lang="en-US" sz="1600" dirty="0">
                <a:solidFill>
                  <a:srgbClr val="00B050"/>
                </a:solidFill>
              </a:rPr>
              <a:t>The expected </a:t>
            </a:r>
          </a:p>
          <a:p>
            <a:r>
              <a:rPr lang="en-US" sz="1600" dirty="0">
                <a:solidFill>
                  <a:srgbClr val="00B050"/>
                </a:solidFill>
              </a:rPr>
              <a:t>existence </a:t>
            </a:r>
            <a:br>
              <a:rPr lang="en-US" sz="1600" dirty="0">
                <a:solidFill>
                  <a:srgbClr val="00B050"/>
                </a:solidFill>
              </a:rPr>
            </a:br>
            <a:r>
              <a:rPr lang="en-US" sz="1600" dirty="0">
                <a:solidFill>
                  <a:srgbClr val="00B050"/>
                </a:solidFill>
              </a:rPr>
              <a:t>of the edge</a:t>
            </a:r>
          </a:p>
        </p:txBody>
      </p:sp>
      <p:cxnSp>
        <p:nvCxnSpPr>
          <p:cNvPr id="12" name="Straight Arrow Connector 11">
            <a:extLst>
              <a:ext uri="{FF2B5EF4-FFF2-40B4-BE49-F238E27FC236}">
                <a16:creationId xmlns:a16="http://schemas.microsoft.com/office/drawing/2014/main" id="{488E490A-9A03-524D-81BC-C167266005BB}"/>
              </a:ext>
            </a:extLst>
          </p:cNvPr>
          <p:cNvCxnSpPr>
            <a:cxnSpLocks/>
          </p:cNvCxnSpPr>
          <p:nvPr/>
        </p:nvCxnSpPr>
        <p:spPr bwMode="auto">
          <a:xfrm>
            <a:off x="5343358" y="3254601"/>
            <a:ext cx="332178" cy="687235"/>
          </a:xfrm>
          <a:prstGeom prst="straightConnector1">
            <a:avLst/>
          </a:prstGeom>
          <a:solidFill>
            <a:schemeClr val="accent1"/>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a:extLst>
              <a:ext uri="{FF2B5EF4-FFF2-40B4-BE49-F238E27FC236}">
                <a16:creationId xmlns:a16="http://schemas.microsoft.com/office/drawing/2014/main" id="{E0693400-253F-484C-80F4-F4597AE3451E}"/>
              </a:ext>
            </a:extLst>
          </p:cNvPr>
          <p:cNvSpPr/>
          <p:nvPr/>
        </p:nvSpPr>
        <p:spPr bwMode="auto">
          <a:xfrm>
            <a:off x="5895182" y="2590800"/>
            <a:ext cx="505618" cy="762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6" name="TextBox 15">
            <a:extLst>
              <a:ext uri="{FF2B5EF4-FFF2-40B4-BE49-F238E27FC236}">
                <a16:creationId xmlns:a16="http://schemas.microsoft.com/office/drawing/2014/main" id="{20295979-622D-1849-9E01-CC09777C298C}"/>
              </a:ext>
            </a:extLst>
          </p:cNvPr>
          <p:cNvSpPr txBox="1"/>
          <p:nvPr/>
        </p:nvSpPr>
        <p:spPr>
          <a:xfrm>
            <a:off x="5489533" y="3598219"/>
            <a:ext cx="1223412" cy="830997"/>
          </a:xfrm>
          <a:prstGeom prst="rect">
            <a:avLst/>
          </a:prstGeom>
          <a:solidFill>
            <a:schemeClr val="bg1"/>
          </a:solidFill>
        </p:spPr>
        <p:txBody>
          <a:bodyPr wrap="none" rtlCol="0">
            <a:spAutoFit/>
          </a:bodyPr>
          <a:lstStyle/>
          <a:p>
            <a:r>
              <a:rPr lang="en-US" sz="1600" dirty="0">
                <a:solidFill>
                  <a:srgbClr val="00B050"/>
                </a:solidFill>
              </a:rPr>
              <a:t>The actual </a:t>
            </a:r>
          </a:p>
          <a:p>
            <a:r>
              <a:rPr lang="en-US" sz="1600" dirty="0">
                <a:solidFill>
                  <a:srgbClr val="00B050"/>
                </a:solidFill>
              </a:rPr>
              <a:t>existence </a:t>
            </a:r>
            <a:br>
              <a:rPr lang="en-US" sz="1600" dirty="0">
                <a:solidFill>
                  <a:srgbClr val="00B050"/>
                </a:solidFill>
              </a:rPr>
            </a:br>
            <a:r>
              <a:rPr lang="en-US" sz="1600" dirty="0">
                <a:solidFill>
                  <a:srgbClr val="00B050"/>
                </a:solidFill>
              </a:rPr>
              <a:t>of the edge</a:t>
            </a:r>
          </a:p>
        </p:txBody>
      </p:sp>
      <p:cxnSp>
        <p:nvCxnSpPr>
          <p:cNvPr id="21" name="Straight Arrow Connector 20">
            <a:extLst>
              <a:ext uri="{FF2B5EF4-FFF2-40B4-BE49-F238E27FC236}">
                <a16:creationId xmlns:a16="http://schemas.microsoft.com/office/drawing/2014/main" id="{5A8A28D6-8027-4E46-85F8-F9C2B5608101}"/>
              </a:ext>
            </a:extLst>
          </p:cNvPr>
          <p:cNvCxnSpPr/>
          <p:nvPr/>
        </p:nvCxnSpPr>
        <p:spPr bwMode="auto">
          <a:xfrm flipH="1" flipV="1">
            <a:off x="6400800" y="3352800"/>
            <a:ext cx="408677" cy="1413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3800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srcRect/>
          <a:stretch>
            <a:fillRect/>
          </a:stretch>
        </p:blipFill>
        <p:spPr bwMode="auto">
          <a:xfrm rot="5400000">
            <a:off x="2783590" y="-533795"/>
            <a:ext cx="3810000" cy="891082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Modularity: Number of clusters</a:t>
            </a:r>
          </a:p>
        </p:txBody>
      </p:sp>
      <p:sp>
        <p:nvSpPr>
          <p:cNvPr id="3" name="Content Placeholder 2"/>
          <p:cNvSpPr>
            <a:spLocks noGrp="1"/>
          </p:cNvSpPr>
          <p:nvPr>
            <p:ph idx="1"/>
          </p:nvPr>
        </p:nvSpPr>
        <p:spPr>
          <a:xfrm>
            <a:off x="457200" y="1295401"/>
            <a:ext cx="8229600" cy="1447800"/>
          </a:xfrm>
        </p:spPr>
        <p:txBody>
          <a:bodyPr/>
          <a:lstStyle/>
          <a:p>
            <a:r>
              <a:rPr lang="en-US" b="1" dirty="0">
                <a:solidFill>
                  <a:srgbClr val="D60093"/>
                </a:solidFill>
              </a:rPr>
              <a:t>Modularity is useful for selecting the </a:t>
            </a:r>
            <a:br>
              <a:rPr lang="en-US" b="1" dirty="0">
                <a:solidFill>
                  <a:srgbClr val="D60093"/>
                </a:solidFill>
              </a:rPr>
            </a:br>
            <a:r>
              <a:rPr lang="en-US" b="1" dirty="0">
                <a:solidFill>
                  <a:srgbClr val="D60093"/>
                </a:solidFill>
              </a:rPr>
              <a:t>number of clusters: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sp>
        <p:nvSpPr>
          <p:cNvPr id="7" name="TextBox 6"/>
          <p:cNvSpPr txBox="1"/>
          <p:nvPr/>
        </p:nvSpPr>
        <p:spPr>
          <a:xfrm>
            <a:off x="7696200" y="1905000"/>
            <a:ext cx="383438" cy="400110"/>
          </a:xfrm>
          <a:prstGeom prst="rect">
            <a:avLst/>
          </a:prstGeom>
          <a:noFill/>
        </p:spPr>
        <p:txBody>
          <a:bodyPr wrap="none" rtlCol="0">
            <a:spAutoFit/>
          </a:bodyPr>
          <a:lstStyle/>
          <a:p>
            <a:r>
              <a:rPr lang="en-US" sz="2000" b="1" dirty="0">
                <a:latin typeface="Arial" pitchFamily="34" charset="0"/>
                <a:cs typeface="Arial" pitchFamily="34" charset="0"/>
              </a:rPr>
              <a:t>Q</a:t>
            </a:r>
          </a:p>
        </p:txBody>
      </p:sp>
    </p:spTree>
    <p:extLst>
      <p:ext uri="{BB962C8B-B14F-4D97-AF65-F5344CB8AC3E}">
        <p14:creationId xmlns:p14="http://schemas.microsoft.com/office/powerpoint/2010/main" val="1210127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260C33-D970-7545-92DA-EAC54F90FECC}"/>
              </a:ext>
            </a:extLst>
          </p:cNvPr>
          <p:cNvSpPr>
            <a:spLocks noGrp="1"/>
          </p:cNvSpPr>
          <p:nvPr>
            <p:ph type="title"/>
          </p:nvPr>
        </p:nvSpPr>
        <p:spPr/>
        <p:txBody>
          <a:bodyPr/>
          <a:lstStyle/>
          <a:p>
            <a:r>
              <a:rPr lang="en-US" dirty="0"/>
              <a:t>Approaches</a:t>
            </a:r>
          </a:p>
        </p:txBody>
      </p:sp>
      <p:sp>
        <p:nvSpPr>
          <p:cNvPr id="8" name="Content Placeholder 7">
            <a:extLst>
              <a:ext uri="{FF2B5EF4-FFF2-40B4-BE49-F238E27FC236}">
                <a16:creationId xmlns:a16="http://schemas.microsoft.com/office/drawing/2014/main" id="{645D9457-3866-334D-A72E-B009CDAA5610}"/>
              </a:ext>
            </a:extLst>
          </p:cNvPr>
          <p:cNvSpPr>
            <a:spLocks noGrp="1"/>
          </p:cNvSpPr>
          <p:nvPr>
            <p:ph idx="1"/>
          </p:nvPr>
        </p:nvSpPr>
        <p:spPr/>
        <p:txBody>
          <a:bodyPr/>
          <a:lstStyle/>
          <a:p>
            <a:pPr marL="514350" indent="-514350">
              <a:buFont typeface="+mj-lt"/>
              <a:buAutoNum type="arabicPeriod"/>
            </a:pPr>
            <a:r>
              <a:rPr lang="en-US" dirty="0"/>
              <a:t>Clustering by edge ”betweenness”</a:t>
            </a:r>
          </a:p>
          <a:p>
            <a:pPr lvl="1"/>
            <a:r>
              <a:rPr lang="en-US" dirty="0"/>
              <a:t>Cut edges that have highest  “betweenness”</a:t>
            </a:r>
          </a:p>
          <a:p>
            <a:pPr marL="514350" indent="-514350">
              <a:buFont typeface="+mj-lt"/>
              <a:buAutoNum type="arabicPeriod"/>
            </a:pPr>
            <a:r>
              <a:rPr lang="en-US" dirty="0">
                <a:solidFill>
                  <a:srgbClr val="FF0000"/>
                </a:solidFill>
              </a:rPr>
              <a:t>Spectral Clustering</a:t>
            </a:r>
          </a:p>
          <a:p>
            <a:pPr lvl="1"/>
            <a:r>
              <a:rPr lang="en-US" dirty="0"/>
              <a:t>Minimizing the cut size by the 2</a:t>
            </a:r>
            <a:r>
              <a:rPr lang="en-US" baseline="30000" dirty="0"/>
              <a:t>nd</a:t>
            </a:r>
            <a:r>
              <a:rPr lang="en-US" dirty="0"/>
              <a:t> Eigenvector</a:t>
            </a:r>
          </a:p>
          <a:p>
            <a:pPr marL="514350" indent="-514350">
              <a:buFont typeface="+mj-lt"/>
              <a:buAutoNum type="arabicPeriod"/>
            </a:pPr>
            <a:r>
              <a:rPr lang="en-US" dirty="0"/>
              <a:t>Direct Discovery</a:t>
            </a:r>
          </a:p>
          <a:p>
            <a:pPr lvl="1"/>
            <a:r>
              <a:rPr lang="en-US" dirty="0"/>
              <a:t>Thawing</a:t>
            </a:r>
          </a:p>
          <a:p>
            <a:pPr lvl="1"/>
            <a:r>
              <a:rPr lang="en-US" dirty="0"/>
              <a:t>Frequent </a:t>
            </a:r>
            <a:r>
              <a:rPr lang="en-US" dirty="0" err="1"/>
              <a:t>itemsets</a:t>
            </a:r>
            <a:endParaRPr lang="en-US" dirty="0"/>
          </a:p>
        </p:txBody>
      </p:sp>
      <p:sp>
        <p:nvSpPr>
          <p:cNvPr id="4" name="Slide Number Placeholder 3">
            <a:extLst>
              <a:ext uri="{FF2B5EF4-FFF2-40B4-BE49-F238E27FC236}">
                <a16:creationId xmlns:a16="http://schemas.microsoft.com/office/drawing/2014/main" id="{B86A8E17-3919-4A46-A1F2-9B4B0E4F5448}"/>
              </a:ext>
            </a:extLst>
          </p:cNvPr>
          <p:cNvSpPr>
            <a:spLocks noGrp="1"/>
          </p:cNvSpPr>
          <p:nvPr>
            <p:ph type="sldNum" sz="quarter" idx="12"/>
          </p:nvPr>
        </p:nvSpPr>
        <p:spPr/>
        <p:txBody>
          <a:bodyPr/>
          <a:lstStyle/>
          <a:p>
            <a:pPr>
              <a:defRPr/>
            </a:pPr>
            <a:fld id="{701997A2-636B-374E-88B5-C839F34B9CF6}" type="slidenum">
              <a:rPr lang="en-US" smtClean="0"/>
              <a:pPr>
                <a:defRPr/>
              </a:pPr>
              <a:t>35</a:t>
            </a:fld>
            <a:endParaRPr lang="en-US"/>
          </a:p>
        </p:txBody>
      </p:sp>
    </p:spTree>
    <p:extLst>
      <p:ext uri="{BB962C8B-B14F-4D97-AF65-F5344CB8AC3E}">
        <p14:creationId xmlns:p14="http://schemas.microsoft.com/office/powerpoint/2010/main" val="809430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Spectral Clustering</a:t>
            </a:r>
          </a:p>
        </p:txBody>
      </p:sp>
      <p:sp>
        <p:nvSpPr>
          <p:cNvPr id="2" name="Text Placeholder 1"/>
          <p:cNvSpPr>
            <a:spLocks noGrp="1"/>
          </p:cNvSpPr>
          <p:nvPr>
            <p:ph type="body" idx="1"/>
          </p:nvPr>
        </p:nvSpPr>
        <p:spPr/>
        <p:txBody>
          <a:bodyPr/>
          <a:lstStyle/>
          <a:p>
            <a:r>
              <a:rPr lang="en-US" dirty="0"/>
              <a:t>Another approach to organizing social-network graphs</a:t>
            </a:r>
          </a:p>
        </p:txBody>
      </p:sp>
    </p:spTree>
    <p:extLst>
      <p:ext uri="{BB962C8B-B14F-4D97-AF65-F5344CB8AC3E}">
        <p14:creationId xmlns:p14="http://schemas.microsoft.com/office/powerpoint/2010/main" val="32135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Graphs</a:t>
            </a:r>
          </a:p>
        </p:txBody>
      </p:sp>
      <p:sp>
        <p:nvSpPr>
          <p:cNvPr id="3" name="Content Placeholder 2"/>
          <p:cNvSpPr>
            <a:spLocks noGrp="1"/>
          </p:cNvSpPr>
          <p:nvPr>
            <p:ph idx="1"/>
          </p:nvPr>
        </p:nvSpPr>
        <p:spPr/>
        <p:txBody>
          <a:bodyPr/>
          <a:lstStyle/>
          <a:p>
            <a:r>
              <a:rPr lang="en-US" dirty="0"/>
              <a:t>Another approach to organizing social networking graphs</a:t>
            </a:r>
          </a:p>
          <a:p>
            <a:r>
              <a:rPr lang="en-US" dirty="0">
                <a:solidFill>
                  <a:srgbClr val="FF0000"/>
                </a:solidFill>
              </a:rPr>
              <a:t>Problem: </a:t>
            </a:r>
            <a:r>
              <a:rPr lang="en-US" dirty="0"/>
              <a:t>partitioning a graph to minimize the number of edges that connect different components (communities)</a:t>
            </a:r>
          </a:p>
          <a:p>
            <a:r>
              <a:rPr lang="en-US" dirty="0"/>
              <a:t>Goal of </a:t>
            </a:r>
            <a:r>
              <a:rPr lang="en-US" u="sng" dirty="0"/>
              <a:t>minimizing the cut size</a:t>
            </a:r>
          </a:p>
          <a:p>
            <a:r>
              <a:rPr lang="en-US" dirty="0"/>
              <a:t>If you just joined Facebook with only one friend</a:t>
            </a:r>
          </a:p>
          <a:p>
            <a:pPr lvl="1"/>
            <a:r>
              <a:rPr lang="en-US" dirty="0"/>
              <a:t>Don’t want to partition the graph with you disconnected from rest of the world</a:t>
            </a:r>
          </a:p>
          <a:p>
            <a:pPr lvl="1"/>
            <a:r>
              <a:rPr lang="en-US" u="sng" dirty="0"/>
              <a:t>Want components to be not too unequal in size</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37</a:t>
            </a:fld>
            <a:endParaRPr lang="en-US"/>
          </a:p>
        </p:txBody>
      </p:sp>
    </p:spTree>
    <p:extLst>
      <p:ext uri="{BB962C8B-B14F-4D97-AF65-F5344CB8AC3E}">
        <p14:creationId xmlns:p14="http://schemas.microsoft.com/office/powerpoint/2010/main" val="3852072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Rot="1" noChangeArrowheads="1"/>
          </p:cNvSpPr>
          <p:nvPr>
            <p:ph type="title"/>
          </p:nvPr>
        </p:nvSpPr>
        <p:spPr/>
        <p:txBody>
          <a:bodyPr/>
          <a:lstStyle/>
          <a:p>
            <a:pPr eaLnBrk="1" hangingPunct="1">
              <a:defRPr/>
            </a:pPr>
            <a:r>
              <a:rPr lang="en-IE" dirty="0"/>
              <a:t>Graph Partitioning</a:t>
            </a:r>
            <a:endParaRPr lang="en-US" dirty="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p:txBody>
              <a:bodyPr>
                <a:normAutofit lnSpcReduction="10000"/>
              </a:bodyPr>
              <a:lstStyle/>
              <a:p>
                <a:pPr eaLnBrk="1" hangingPunct="1">
                  <a:lnSpc>
                    <a:spcPct val="90000"/>
                  </a:lnSpc>
                  <a:defRPr/>
                </a:pPr>
                <a:r>
                  <a:rPr lang="en-IE" b="1" dirty="0"/>
                  <a:t>Undirected graph </a:t>
                </a:r>
              </a:p>
              <a:p>
                <a:pPr eaLnBrk="1" hangingPunct="1">
                  <a:lnSpc>
                    <a:spcPct val="90000"/>
                  </a:lnSpc>
                  <a:defRPr/>
                </a:pPr>
                <a:endParaRPr lang="en-IE" dirty="0"/>
              </a:p>
              <a:p>
                <a:pPr>
                  <a:defRPr/>
                </a:pPr>
                <a:r>
                  <a:rPr lang="en-IE" b="1" dirty="0">
                    <a:solidFill>
                      <a:srgbClr val="0000FF"/>
                    </a:solidFill>
                  </a:rPr>
                  <a:t>Bi-partitioning task:</a:t>
                </a:r>
              </a:p>
              <a:p>
                <a:pPr lvl="1">
                  <a:defRPr/>
                </a:pPr>
                <a:r>
                  <a:rPr lang="en-IE" dirty="0"/>
                  <a:t>Divide vertices into two disjoint groups </a:t>
                </a:r>
                <a:endParaRPr lang="en-IE" b="1" dirty="0"/>
              </a:p>
              <a:p>
                <a:pPr lvl="1">
                  <a:lnSpc>
                    <a:spcPct val="90000"/>
                  </a:lnSpc>
                  <a:defRPr/>
                </a:pPr>
                <a:endParaRPr lang="en-US" dirty="0"/>
              </a:p>
              <a:p>
                <a:pPr lvl="1">
                  <a:lnSpc>
                    <a:spcPct val="90000"/>
                  </a:lnSpc>
                  <a:defRPr/>
                </a:pPr>
                <a:endParaRPr lang="en-US" dirty="0"/>
              </a:p>
              <a:p>
                <a:pPr lvl="2">
                  <a:lnSpc>
                    <a:spcPct val="90000"/>
                  </a:lnSpc>
                  <a:defRPr/>
                </a:pPr>
                <a:endParaRPr lang="en-US" dirty="0"/>
              </a:p>
              <a:p>
                <a:pPr lvl="2">
                  <a:lnSpc>
                    <a:spcPct val="90000"/>
                  </a:lnSpc>
                  <a:defRPr/>
                </a:pPr>
                <a:endParaRPr lang="en-US" dirty="0"/>
              </a:p>
              <a:p>
                <a:pPr>
                  <a:lnSpc>
                    <a:spcPct val="90000"/>
                  </a:lnSpc>
                  <a:defRPr/>
                </a:pPr>
                <a:r>
                  <a:rPr lang="en-US" b="1" dirty="0">
                    <a:solidFill>
                      <a:srgbClr val="FF0066"/>
                    </a:solidFill>
                  </a:rPr>
                  <a:t>Questions:</a:t>
                </a:r>
              </a:p>
              <a:p>
                <a:pPr lvl="1">
                  <a:lnSpc>
                    <a:spcPct val="90000"/>
                  </a:lnSpc>
                  <a:defRPr/>
                </a:pPr>
                <a:r>
                  <a:rPr lang="en-US" dirty="0"/>
                  <a:t>How can we define a “good” partition of ?</a:t>
                </a:r>
              </a:p>
              <a:p>
                <a:pPr lvl="1">
                  <a:lnSpc>
                    <a:spcPct val="90000"/>
                  </a:lnSpc>
                  <a:defRPr/>
                </a:pPr>
                <a:r>
                  <a:rPr lang="en-US" dirty="0"/>
                  <a:t>How can we efficiently identify such a partition?</a:t>
                </a:r>
              </a:p>
              <a:p>
                <a:pPr eaLnBrk="1" hangingPunct="1">
                  <a:lnSpc>
                    <a:spcPct val="90000"/>
                  </a:lnSpc>
                  <a:defRPr/>
                </a:pPr>
                <a:endParaRPr lang="en-IE" dirty="0"/>
              </a:p>
            </p:txBody>
          </p:sp>
        </mc:Choice>
        <mc:Fallback xmlns="">
          <p:sp>
            <p:nvSpPr>
              <p:cNvPr id="99336" name="Rectangle 8"/>
              <p:cNvSpPr>
                <a:spLocks noGrp="1" noRot="1" noChangeAspect="1" noMove="1" noResize="1" noEditPoints="1" noAdjustHandles="1" noChangeArrowheads="1" noChangeShapeType="1" noTextEdit="1"/>
              </p:cNvSpPr>
              <p:nvPr>
                <p:ph idx="1"/>
              </p:nvPr>
            </p:nvSpPr>
            <p:spPr>
              <a:blipFill rotWithShape="1">
                <a:blip r:embed="rId3"/>
                <a:stretch>
                  <a:fillRect t="-1508" b="-1044"/>
                </a:stretch>
              </a:blipFill>
            </p:spPr>
            <p:txBody>
              <a:bodyPr/>
              <a:lstStyle/>
              <a:p>
                <a:r>
                  <a:rPr lang="en-US">
                    <a:noFill/>
                  </a:rPr>
                  <a:t> </a:t>
                </a:r>
              </a:p>
            </p:txBody>
          </p:sp>
        </mc:Fallback>
      </mc:AlternateContent>
      <p:sp>
        <p:nvSpPr>
          <p:cNvPr id="51" name="Slide Number Placeholder 50"/>
          <p:cNvSpPr>
            <a:spLocks noGrp="1"/>
          </p:cNvSpPr>
          <p:nvPr>
            <p:ph type="sldNum" sz="quarter" idx="12"/>
          </p:nvPr>
        </p:nvSpPr>
        <p:spPr/>
        <p:txBody>
          <a:bodyPr/>
          <a:lstStyle/>
          <a:p>
            <a:fld id="{19B12225-5612-419B-A8D5-4B8EEE4C217E}" type="slidenum">
              <a:rPr lang="en-US" smtClean="0"/>
              <a:pPr/>
              <a:t>38</a:t>
            </a:fld>
            <a:endParaRPr lang="en-US"/>
          </a:p>
        </p:txBody>
      </p:sp>
      <p:grpSp>
        <p:nvGrpSpPr>
          <p:cNvPr id="97" name="Group 96"/>
          <p:cNvGrpSpPr/>
          <p:nvPr/>
        </p:nvGrpSpPr>
        <p:grpSpPr>
          <a:xfrm>
            <a:off x="2209800" y="3429000"/>
            <a:ext cx="5104632" cy="1371600"/>
            <a:chOff x="2209800" y="3647326"/>
            <a:chExt cx="5104632"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1</a:t>
              </a: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3</a:t>
              </a: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2</a:t>
              </a: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5</a:t>
              </a: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4</a:t>
              </a: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6</a:t>
              </a: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a:latin typeface="Times New Roman" pitchFamily="18" charset="0"/>
                  <a:cs typeface="Times New Roman" pitchFamily="18" charset="0"/>
                </a:rPr>
                <a:t>A</a:t>
              </a:r>
            </a:p>
          </p:txBody>
        </p:sp>
        <p:sp>
          <p:nvSpPr>
            <p:cNvPr id="96" name="TextBox 95"/>
            <p:cNvSpPr txBox="1"/>
            <p:nvPr/>
          </p:nvSpPr>
          <p:spPr>
            <a:xfrm>
              <a:off x="6934200" y="3657600"/>
              <a:ext cx="380232" cy="461665"/>
            </a:xfrm>
            <a:prstGeom prst="rect">
              <a:avLst/>
            </a:prstGeom>
            <a:noFill/>
          </p:spPr>
          <p:txBody>
            <a:bodyPr wrap="square" rtlCol="0">
              <a:spAutoFit/>
            </a:bodyPr>
            <a:lstStyle/>
            <a:p>
              <a:r>
                <a:rPr lang="en-US" sz="2400" b="1" i="1" dirty="0">
                  <a:latin typeface="Times New Roman" pitchFamily="18" charset="0"/>
                  <a:cs typeface="Times New Roman" pitchFamily="18" charset="0"/>
                </a:rPr>
                <a:t>B</a:t>
              </a: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Tree>
    <p:extLst>
      <p:ext uri="{BB962C8B-B14F-4D97-AF65-F5344CB8AC3E}">
        <p14:creationId xmlns:p14="http://schemas.microsoft.com/office/powerpoint/2010/main" val="4432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Partitioning</a:t>
            </a:r>
          </a:p>
        </p:txBody>
      </p:sp>
      <p:sp>
        <p:nvSpPr>
          <p:cNvPr id="3" name="Content Placeholder 2"/>
          <p:cNvSpPr>
            <a:spLocks noGrp="1"/>
          </p:cNvSpPr>
          <p:nvPr>
            <p:ph idx="1"/>
          </p:nvPr>
        </p:nvSpPr>
        <p:spPr>
          <a:xfrm>
            <a:off x="304800" y="1447800"/>
            <a:ext cx="8458200" cy="4648200"/>
          </a:xfrm>
        </p:spPr>
        <p:txBody>
          <a:bodyPr/>
          <a:lstStyle/>
          <a:p>
            <a:r>
              <a:rPr lang="en-US" b="1" dirty="0">
                <a:solidFill>
                  <a:srgbClr val="FF0066"/>
                </a:solidFill>
              </a:rPr>
              <a:t>What makes a good partition?</a:t>
            </a:r>
          </a:p>
          <a:p>
            <a:pPr lvl="1"/>
            <a:r>
              <a:rPr lang="en-US" dirty="0"/>
              <a:t>Divide nodes into two sets so that the </a:t>
            </a:r>
            <a:r>
              <a:rPr lang="en-US" b="1" dirty="0">
                <a:solidFill>
                  <a:srgbClr val="008000"/>
                </a:solidFill>
              </a:rPr>
              <a:t>cut (set of edges that connect nodes in different sets) is minimized</a:t>
            </a:r>
          </a:p>
          <a:p>
            <a:pPr lvl="1"/>
            <a:r>
              <a:rPr lang="en-US" dirty="0"/>
              <a:t>Want the two sets to be approximately equal in size</a:t>
            </a:r>
          </a:p>
          <a:p>
            <a:pPr lvl="1"/>
            <a:r>
              <a:rPr lang="en-US" dirty="0"/>
              <a:t>Maximize the number of within-group connections</a:t>
            </a:r>
          </a:p>
          <a:p>
            <a:pPr lvl="1"/>
            <a:r>
              <a:rPr lang="en-US" dirty="0"/>
              <a:t>Minimize the number of between-group connections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dirty="0"/>
          </a:p>
        </p:txBody>
      </p:sp>
      <p:grpSp>
        <p:nvGrpSpPr>
          <p:cNvPr id="4" name="Group 3">
            <a:extLst>
              <a:ext uri="{FF2B5EF4-FFF2-40B4-BE49-F238E27FC236}">
                <a16:creationId xmlns:a16="http://schemas.microsoft.com/office/drawing/2014/main" id="{791BF152-0022-194C-9BC8-0B71A8349150}"/>
              </a:ext>
            </a:extLst>
          </p:cNvPr>
          <p:cNvGrpSpPr/>
          <p:nvPr/>
        </p:nvGrpSpPr>
        <p:grpSpPr>
          <a:xfrm>
            <a:off x="2438400" y="4267200"/>
            <a:ext cx="3810000" cy="2308226"/>
            <a:chOff x="2438400" y="4267200"/>
            <a:chExt cx="3810000" cy="2308226"/>
          </a:xfrm>
        </p:grpSpPr>
        <p:cxnSp>
          <p:nvCxnSpPr>
            <p:cNvPr id="51" name="Straight Connector 50"/>
            <p:cNvCxnSpPr>
              <a:stCxn id="59" idx="3"/>
              <a:endCxn id="61" idx="7"/>
            </p:cNvCxnSpPr>
            <p:nvPr/>
          </p:nvCxnSpPr>
          <p:spPr>
            <a:xfrm rot="5400000">
              <a:off x="2839804" y="4843230"/>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5300430"/>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5241926"/>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632326"/>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470526"/>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805130"/>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5318126"/>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938480"/>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5942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60" name="Oval 59"/>
            <p:cNvSpPr/>
            <p:nvPr/>
          </p:nvSpPr>
          <p:spPr>
            <a:xfrm>
              <a:off x="3048000" y="55086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61" name="Oval 60"/>
            <p:cNvSpPr/>
            <p:nvPr/>
          </p:nvSpPr>
          <p:spPr>
            <a:xfrm>
              <a:off x="2438400" y="50514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62" name="Oval 61"/>
            <p:cNvSpPr/>
            <p:nvPr/>
          </p:nvSpPr>
          <p:spPr>
            <a:xfrm>
              <a:off x="5257800" y="44418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63" name="Oval 62"/>
            <p:cNvSpPr/>
            <p:nvPr/>
          </p:nvSpPr>
          <p:spPr>
            <a:xfrm>
              <a:off x="4953000" y="52800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64" name="Oval 63"/>
            <p:cNvSpPr/>
            <p:nvPr/>
          </p:nvSpPr>
          <p:spPr>
            <a:xfrm>
              <a:off x="5867400" y="5127626"/>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
          <p:nvSpPr>
            <p:cNvPr id="41" name="Line 13"/>
            <p:cNvSpPr>
              <a:spLocks noChangeShapeType="1"/>
            </p:cNvSpPr>
            <p:nvPr/>
          </p:nvSpPr>
          <p:spPr bwMode="auto">
            <a:xfrm flipH="1">
              <a:off x="4190999" y="4267200"/>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6052206"/>
              <a:ext cx="444352" cy="523220"/>
            </a:xfrm>
            <a:prstGeom prst="rect">
              <a:avLst/>
            </a:prstGeom>
            <a:noFill/>
          </p:spPr>
          <p:txBody>
            <a:bodyPr wrap="none" rtlCol="0">
              <a:spAutoFit/>
            </a:bodyPr>
            <a:lstStyle/>
            <a:p>
              <a:r>
                <a:rPr lang="en-US" sz="2800" b="1" dirty="0">
                  <a:latin typeface="Arial" pitchFamily="34" charset="0"/>
                  <a:cs typeface="Arial" pitchFamily="34" charset="0"/>
                </a:rPr>
                <a:t>A</a:t>
              </a:r>
            </a:p>
          </p:txBody>
        </p:sp>
        <p:sp>
          <p:nvSpPr>
            <p:cNvPr id="26" name="TextBox 25"/>
            <p:cNvSpPr txBox="1"/>
            <p:nvPr/>
          </p:nvSpPr>
          <p:spPr>
            <a:xfrm>
              <a:off x="5401722" y="6052206"/>
              <a:ext cx="444352" cy="523220"/>
            </a:xfrm>
            <a:prstGeom prst="rect">
              <a:avLst/>
            </a:prstGeom>
            <a:noFill/>
          </p:spPr>
          <p:txBody>
            <a:bodyPr wrap="none" rtlCol="0">
              <a:spAutoFit/>
            </a:bodyPr>
            <a:lstStyle/>
            <a:p>
              <a:r>
                <a:rPr lang="en-US" sz="2800" b="1" dirty="0">
                  <a:latin typeface="Arial" pitchFamily="34" charset="0"/>
                  <a:cs typeface="Arial" pitchFamily="34" charset="0"/>
                </a:rPr>
                <a:t>B</a:t>
              </a:r>
            </a:p>
          </p:txBody>
        </p:sp>
      </p:grpSp>
    </p:spTree>
    <p:extLst>
      <p:ext uri="{BB962C8B-B14F-4D97-AF65-F5344CB8AC3E}">
        <p14:creationId xmlns:p14="http://schemas.microsoft.com/office/powerpoint/2010/main" val="252487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&amp; Facebook</a:t>
            </a:r>
          </a:p>
        </p:txBody>
      </p:sp>
      <p:sp>
        <p:nvSpPr>
          <p:cNvPr id="3" name="Content Placeholder 2"/>
          <p:cNvSpPr>
            <a:spLocks noGrp="1"/>
          </p:cNvSpPr>
          <p:nvPr>
            <p:ph idx="1"/>
          </p:nvPr>
        </p:nvSpPr>
        <p:spPr/>
        <p:txBody>
          <a:bodyPr>
            <a:normAutofit/>
          </a:bodyPr>
          <a:lstStyle/>
          <a:p>
            <a:r>
              <a:rPr lang="en-US" b="1" dirty="0">
                <a:solidFill>
                  <a:srgbClr val="0000FF"/>
                </a:solidFill>
              </a:rPr>
              <a:t>Discovering social circles, circles of trust: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a:solidFill>
                  <a:schemeClr val="bg1">
                    <a:lumMod val="50000"/>
                  </a:schemeClr>
                </a:solidFill>
                <a:latin typeface="Arial" pitchFamily="34" charset="0"/>
                <a:cs typeface="Arial" pitchFamily="34" charset="0"/>
              </a:rPr>
              <a:t>Leskovec</a:t>
            </a:r>
            <a:r>
              <a:rPr lang="en-US" sz="1600" dirty="0">
                <a:solidFill>
                  <a:schemeClr val="bg1">
                    <a:lumMod val="50000"/>
                  </a:schemeClr>
                </a:solidFill>
                <a:latin typeface="Arial" pitchFamily="34" charset="0"/>
                <a:cs typeface="Arial" pitchFamily="34" charset="0"/>
              </a:rPr>
              <a:t>: Discovering social circles in ego networks, 2012]</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1974557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10.14</a:t>
            </a:r>
          </a:p>
        </p:txBody>
      </p:sp>
      <p:sp>
        <p:nvSpPr>
          <p:cNvPr id="3" name="Content Placeholder 2"/>
          <p:cNvSpPr>
            <a:spLocks noGrp="1"/>
          </p:cNvSpPr>
          <p:nvPr>
            <p:ph idx="1"/>
          </p:nvPr>
        </p:nvSpPr>
        <p:spPr>
          <a:xfrm>
            <a:off x="685800" y="4572000"/>
            <a:ext cx="8001000" cy="2133600"/>
          </a:xfrm>
        </p:spPr>
        <p:txBody>
          <a:bodyPr/>
          <a:lstStyle/>
          <a:p>
            <a:r>
              <a:rPr lang="en-US" sz="2400" dirty="0"/>
              <a:t>If we minimize cut: best choice is to put H in one set, other nodes in other set</a:t>
            </a:r>
          </a:p>
          <a:p>
            <a:r>
              <a:rPr lang="en-US" sz="2400" dirty="0"/>
              <a:t>But: we reject partitions where one set is too small</a:t>
            </a:r>
          </a:p>
          <a:p>
            <a:r>
              <a:rPr lang="en-US" sz="2400" dirty="0"/>
              <a:t>Better is to use cut with (B,D) and (C,G)</a:t>
            </a:r>
          </a:p>
          <a:p>
            <a:r>
              <a:rPr lang="en-US" sz="2400" b="1" dirty="0">
                <a:solidFill>
                  <a:srgbClr val="008000"/>
                </a:solidFill>
              </a:rPr>
              <a:t>Smallest cut is not necessarily the best cut</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40</a:t>
            </a:fld>
            <a:endParaRPr lang="en-US"/>
          </a:p>
        </p:txBody>
      </p:sp>
      <p:pic>
        <p:nvPicPr>
          <p:cNvPr id="5" name="Picture 4" descr="10.1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0" y="1168400"/>
            <a:ext cx="6540500" cy="3403978"/>
          </a:xfrm>
          <a:prstGeom prst="rect">
            <a:avLst/>
          </a:prstGeom>
        </p:spPr>
      </p:pic>
    </p:spTree>
    <p:extLst>
      <p:ext uri="{BB962C8B-B14F-4D97-AF65-F5344CB8AC3E}">
        <p14:creationId xmlns:p14="http://schemas.microsoft.com/office/powerpoint/2010/main" val="993638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200400" y="4495800"/>
            <a:ext cx="1981200" cy="15240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12292" cy="523220"/>
          </a:xfrm>
          <a:prstGeom prst="rect">
            <a:avLst/>
          </a:prstGeom>
          <a:noFill/>
        </p:spPr>
        <p:txBody>
          <a:bodyPr wrap="none" rtlCol="0">
            <a:spAutoFit/>
          </a:bodyPr>
          <a:lstStyle/>
          <a:p>
            <a:r>
              <a:rPr lang="en-US" sz="2800" dirty="0"/>
              <a:t>A</a:t>
            </a:r>
          </a:p>
        </p:txBody>
      </p:sp>
      <p:sp>
        <p:nvSpPr>
          <p:cNvPr id="52" name="TextBox 51"/>
          <p:cNvSpPr txBox="1"/>
          <p:nvPr/>
        </p:nvSpPr>
        <p:spPr>
          <a:xfrm>
            <a:off x="5029200" y="4419600"/>
            <a:ext cx="380232" cy="523220"/>
          </a:xfrm>
          <a:prstGeom prst="rect">
            <a:avLst/>
          </a:prstGeom>
          <a:noFill/>
        </p:spPr>
        <p:txBody>
          <a:bodyPr wrap="square" rtlCol="0">
            <a:spAutoFit/>
          </a:bodyPr>
          <a:lstStyle/>
          <a:p>
            <a:r>
              <a:rPr lang="en-US" sz="2800" dirty="0"/>
              <a:t>B</a:t>
            </a:r>
          </a:p>
        </p:txBody>
      </p:sp>
      <p:sp>
        <p:nvSpPr>
          <p:cNvPr id="72706" name="Rectangle 2"/>
          <p:cNvSpPr>
            <a:spLocks noGrp="1" noRot="1" noChangeArrowheads="1"/>
          </p:cNvSpPr>
          <p:nvPr>
            <p:ph type="title"/>
          </p:nvPr>
        </p:nvSpPr>
        <p:spPr/>
        <p:txBody>
          <a:bodyPr/>
          <a:lstStyle/>
          <a:p>
            <a:pPr eaLnBrk="1" hangingPunct="1">
              <a:defRPr/>
            </a:pPr>
            <a:r>
              <a:rPr lang="en-IE" dirty="0"/>
              <a:t>Graph Cuts</a:t>
            </a:r>
          </a:p>
        </p:txBody>
      </p:sp>
      <p:sp>
        <p:nvSpPr>
          <p:cNvPr id="4" name="Content Placeholder 3"/>
          <p:cNvSpPr>
            <a:spLocks noGrp="1"/>
          </p:cNvSpPr>
          <p:nvPr>
            <p:ph idx="1"/>
          </p:nvPr>
        </p:nvSpPr>
        <p:spPr/>
        <p:txBody>
          <a:bodyPr/>
          <a:lstStyle/>
          <a:p>
            <a:pPr>
              <a:defRPr/>
            </a:pPr>
            <a:r>
              <a:rPr lang="en-IE" b="1" dirty="0"/>
              <a:t>Express partitioning objectives as a function of the “edge cut” of the partition</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vertex in a group:</a:t>
            </a:r>
          </a:p>
          <a:p>
            <a:endParaRPr lang="en-US" dirty="0"/>
          </a:p>
        </p:txBody>
      </p:sp>
      <p:sp>
        <p:nvSpPr>
          <p:cNvPr id="38" name="Slide Number Placeholder 37"/>
          <p:cNvSpPr>
            <a:spLocks noGrp="1"/>
          </p:cNvSpPr>
          <p:nvPr>
            <p:ph type="sldNum" sz="quarter" idx="12"/>
          </p:nvPr>
        </p:nvSpPr>
        <p:spPr/>
        <p:txBody>
          <a:bodyPr/>
          <a:lstStyle/>
          <a:p>
            <a:fld id="{19B12225-5612-419B-A8D5-4B8EEE4C217E}" type="slidenum">
              <a:rPr lang="en-US" smtClean="0"/>
              <a:pPr/>
              <a:t>41</a:t>
            </a:fld>
            <a:endParaRPr lang="en-US"/>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i="1" dirty="0">
                  <a:latin typeface="Times New Roman" pitchFamily="18" charset="0"/>
                </a:rPr>
                <a:t>cut(A,B) = 2</a:t>
              </a:r>
              <a:endParaRPr lang="el-GR" sz="2600"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graphicFrame>
        <p:nvGraphicFramePr>
          <p:cNvPr id="5" name="Object 4"/>
          <p:cNvGraphicFramePr>
            <a:graphicFrameLocks noGrp="1" noChangeAspect="1"/>
          </p:cNvGraphicFramePr>
          <p:nvPr>
            <p:extLst>
              <p:ext uri="{D42A27DB-BD31-4B8C-83A1-F6EECF244321}">
                <p14:modId xmlns:p14="http://schemas.microsoft.com/office/powerpoint/2010/main" val="4071689083"/>
              </p:ext>
            </p:extLst>
          </p:nvPr>
        </p:nvGraphicFramePr>
        <p:xfrm>
          <a:off x="2368103" y="3124200"/>
          <a:ext cx="3069772" cy="914400"/>
        </p:xfrm>
        <a:graphic>
          <a:graphicData uri="http://schemas.openxmlformats.org/presentationml/2006/ole">
            <mc:AlternateContent xmlns:mc="http://schemas.openxmlformats.org/markup-compatibility/2006">
              <mc:Choice xmlns:v="urn:schemas-microsoft-com:vml" Requires="v">
                <p:oleObj spid="_x0000_s1315" name="Equation" r:id="rId3" imgW="28641614" imgH="8524943" progId="Equation.3">
                  <p:embed/>
                </p:oleObj>
              </mc:Choice>
              <mc:Fallback>
                <p:oleObj name="Equation" r:id="rId3" imgW="28641614" imgH="8524943" progId="Equation.3">
                  <p:embed/>
                  <p:pic>
                    <p:nvPicPr>
                      <p:cNvPr id="0" name=""/>
                      <p:cNvPicPr>
                        <a:picLocks noGrp="1"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68103" y="3124200"/>
                        <a:ext cx="3069772"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727966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lstStyle/>
          <a:p>
            <a:pPr eaLnBrk="1" hangingPunct="1">
              <a:defRPr/>
            </a:pPr>
            <a:r>
              <a:rPr lang="en-IE" dirty="0"/>
              <a:t>Graph Cut Criterion</a:t>
            </a:r>
            <a:endParaRPr lang="en-IE" sz="2400" dirty="0"/>
          </a:p>
        </p:txBody>
      </p:sp>
      <p:sp>
        <p:nvSpPr>
          <p:cNvPr id="121859" name="Rectangle 3"/>
          <p:cNvSpPr>
            <a:spLocks noGrp="1" noChangeArrowheads="1"/>
          </p:cNvSpPr>
          <p:nvPr>
            <p:ph idx="1"/>
          </p:nvPr>
        </p:nvSpPr>
        <p:spPr/>
        <p:txBody>
          <a:bodyPr>
            <a:normAutofit lnSpcReduction="10000"/>
          </a:bodyPr>
          <a:lstStyle/>
          <a:p>
            <a:pPr eaLnBrk="1" hangingPunct="1">
              <a:lnSpc>
                <a:spcPct val="90000"/>
              </a:lnSpc>
              <a:defRPr/>
            </a:pPr>
            <a:r>
              <a:rPr lang="en-IE" b="1" dirty="0"/>
              <a:t>Criterion: </a:t>
            </a:r>
            <a:r>
              <a:rPr lang="en-IE" b="1" dirty="0">
                <a:solidFill>
                  <a:srgbClr val="0000FF"/>
                </a:solidFill>
              </a:rPr>
              <a:t>Minimum-cut</a:t>
            </a:r>
          </a:p>
          <a:p>
            <a:pPr lvl="1" eaLnBrk="1" hangingPunct="1">
              <a:lnSpc>
                <a:spcPct val="90000"/>
              </a:lnSpc>
              <a:defRPr/>
            </a:pPr>
            <a:r>
              <a:rPr lang="en-IE" dirty="0"/>
              <a:t>Minimize weight of connections between groups</a:t>
            </a:r>
          </a:p>
          <a:p>
            <a:pPr lvl="1" eaLnBrk="1" hangingPunct="1">
              <a:lnSpc>
                <a:spcPct val="90000"/>
              </a:lnSpc>
              <a:defRPr/>
            </a:pPr>
            <a:endParaRPr lang="en-IE" dirty="0"/>
          </a:p>
          <a:p>
            <a:pPr>
              <a:lnSpc>
                <a:spcPct val="90000"/>
              </a:lnSpc>
              <a:defRPr/>
            </a:pPr>
            <a:r>
              <a:rPr lang="en-IE" b="1" dirty="0">
                <a:solidFill>
                  <a:srgbClr val="0000FF"/>
                </a:solidFill>
              </a:rPr>
              <a:t>Degenerate case:</a:t>
            </a:r>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r>
              <a:rPr lang="en-IE" b="1" dirty="0">
                <a:solidFill>
                  <a:srgbClr val="FF0066"/>
                </a:solidFill>
              </a:rPr>
              <a:t>Problem:</a:t>
            </a:r>
          </a:p>
          <a:p>
            <a:pPr lvl="1">
              <a:lnSpc>
                <a:spcPct val="90000"/>
              </a:lnSpc>
              <a:defRPr/>
            </a:pPr>
            <a:r>
              <a:rPr lang="en-IE" dirty="0"/>
              <a:t>Only considers external cluster connections</a:t>
            </a:r>
          </a:p>
          <a:p>
            <a:pPr lvl="1">
              <a:lnSpc>
                <a:spcPct val="90000"/>
              </a:lnSpc>
              <a:defRPr/>
            </a:pPr>
            <a:r>
              <a:rPr lang="en-IE" dirty="0"/>
              <a:t>Does not consider internal cluster connectivity</a:t>
            </a:r>
          </a:p>
        </p:txBody>
      </p:sp>
      <p:sp>
        <p:nvSpPr>
          <p:cNvPr id="33" name="Slide Number Placeholder 32"/>
          <p:cNvSpPr>
            <a:spLocks noGrp="1"/>
          </p:cNvSpPr>
          <p:nvPr>
            <p:ph type="sldNum" sz="quarter" idx="12"/>
          </p:nvPr>
        </p:nvSpPr>
        <p:spPr/>
        <p:txBody>
          <a:bodyPr/>
          <a:lstStyle/>
          <a:p>
            <a:fld id="{19B12225-5612-419B-A8D5-4B8EEE4C217E}" type="slidenum">
              <a:rPr lang="en-US" smtClean="0"/>
              <a:pPr/>
              <a:t>42</a:t>
            </a:fld>
            <a:endParaRPr lang="en-US"/>
          </a:p>
        </p:txBody>
      </p:sp>
      <p:cxnSp>
        <p:nvCxnSpPr>
          <p:cNvPr id="102" name="Straight Connector 101"/>
          <p:cNvCxnSpPr/>
          <p:nvPr/>
        </p:nvCxnSpPr>
        <p:spPr>
          <a:xfrm>
            <a:off x="4480560" y="3960598"/>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951327" y="3986213"/>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495800" y="3940755"/>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495042" y="3686175"/>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86025" y="4159649"/>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36" name="Text Box 4"/>
          <p:cNvSpPr txBox="1">
            <a:spLocks noChangeArrowheads="1"/>
          </p:cNvSpPr>
          <p:nvPr/>
        </p:nvSpPr>
        <p:spPr bwMode="auto">
          <a:xfrm>
            <a:off x="2500632" y="2082225"/>
            <a:ext cx="3858894" cy="584775"/>
          </a:xfrm>
          <a:prstGeom prst="rect">
            <a:avLst/>
          </a:prstGeom>
          <a:noFill/>
          <a:ln w="9525">
            <a:noFill/>
            <a:miter lim="800000"/>
            <a:headEnd/>
            <a:tailEnd/>
          </a:ln>
        </p:spPr>
        <p:txBody>
          <a:bodyPr wrap="square">
            <a:spAutoFit/>
          </a:bodyPr>
          <a:lstStyle/>
          <a:p>
            <a:pPr algn="ctr" eaLnBrk="0" hangingPunct="0">
              <a:spcBef>
                <a:spcPct val="50000"/>
              </a:spcBef>
            </a:pPr>
            <a:r>
              <a:rPr lang="en-IE" sz="3200" b="1" dirty="0" err="1">
                <a:latin typeface="Times New Roman" pitchFamily="18" charset="0"/>
              </a:rPr>
              <a:t>arg</a:t>
            </a:r>
            <a:r>
              <a:rPr lang="en-IE" sz="3200" b="1" dirty="0">
                <a:latin typeface="Times New Roman" pitchFamily="18" charset="0"/>
              </a:rPr>
              <a:t> </a:t>
            </a:r>
            <a:r>
              <a:rPr lang="en-IE" sz="3200" b="1" dirty="0" err="1">
                <a:latin typeface="Times New Roman" pitchFamily="18" charset="0"/>
              </a:rPr>
              <a:t>min</a:t>
            </a:r>
            <a:r>
              <a:rPr lang="en-IE" sz="3200" b="1" baseline="-25000" dirty="0" err="1">
                <a:latin typeface="Times New Roman" pitchFamily="18" charset="0"/>
              </a:rPr>
              <a:t>A,B</a:t>
            </a:r>
            <a:r>
              <a:rPr lang="en-IE" sz="3200" b="1" i="1" dirty="0">
                <a:latin typeface="Times New Roman" pitchFamily="18" charset="0"/>
              </a:rPr>
              <a:t> cut(A,B)</a:t>
            </a:r>
            <a:endParaRPr lang="el-GR" sz="3200" b="1" i="1" dirty="0">
              <a:latin typeface="Times New Roman" pitchFamily="18" charset="0"/>
            </a:endParaRPr>
          </a:p>
        </p:txBody>
      </p:sp>
      <p:sp>
        <p:nvSpPr>
          <p:cNvPr id="18463" name="Text Box 26"/>
          <p:cNvSpPr txBox="1">
            <a:spLocks noChangeArrowheads="1"/>
          </p:cNvSpPr>
          <p:nvPr/>
        </p:nvSpPr>
        <p:spPr bwMode="auto">
          <a:xfrm>
            <a:off x="3733800" y="3134576"/>
            <a:ext cx="1590500" cy="338554"/>
          </a:xfrm>
          <a:prstGeom prst="rect">
            <a:avLst/>
          </a:prstGeom>
          <a:noFill/>
          <a:ln w="9525">
            <a:noFill/>
            <a:miter lim="800000"/>
            <a:headEnd/>
            <a:tailEnd/>
          </a:ln>
        </p:spPr>
        <p:txBody>
          <a:bodyPr wrap="none">
            <a:spAutoFit/>
          </a:bodyPr>
          <a:lstStyle/>
          <a:p>
            <a:pPr eaLnBrk="0" hangingPunct="0"/>
            <a:r>
              <a:rPr lang="en-IE" sz="1600" b="1" dirty="0">
                <a:solidFill>
                  <a:srgbClr val="0000FF"/>
                </a:solidFill>
                <a:latin typeface="Tahoma" pitchFamily="34" charset="0"/>
              </a:rPr>
              <a:t>“Optimal cut”</a:t>
            </a:r>
          </a:p>
        </p:txBody>
      </p:sp>
      <p:sp>
        <p:nvSpPr>
          <p:cNvPr id="18461" name="Text Box 29"/>
          <p:cNvSpPr txBox="1">
            <a:spLocks noChangeArrowheads="1"/>
          </p:cNvSpPr>
          <p:nvPr/>
        </p:nvSpPr>
        <p:spPr bwMode="auto">
          <a:xfrm>
            <a:off x="5415272" y="3386554"/>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389120" y="3841750"/>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4857751" y="3843338"/>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364164" y="4595813"/>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665789" y="3906838"/>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457382" y="3988885"/>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438400" y="3737770"/>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033714" y="3745494"/>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002758" y="3730625"/>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513153" y="3899985"/>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400301" y="3749674"/>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438400" y="4114800"/>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356325" y="4637882"/>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472137" y="4153113"/>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349103" y="4700801"/>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000375" y="4355017"/>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2864804" y="4188330"/>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06091" y="3777166"/>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2773364" y="4676776"/>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268664" y="4748213"/>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352676" y="3644901"/>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419476" y="3602038"/>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560764" y="4606926"/>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498341" y="3962110"/>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4949191" y="3926895"/>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421902" y="3996639"/>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022850" y="4542052"/>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535487" y="4475957"/>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602356" y="3694907"/>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560764" y="4220950"/>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464594" y="4370756"/>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406901" y="4383088"/>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4900614" y="4419601"/>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389120" y="3847886"/>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4857751" y="3849474"/>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364164" y="4601949"/>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665789" y="3912974"/>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2913064" y="4251326"/>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411539" y="4098926"/>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317751" y="4545013"/>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474195" y="3809362"/>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398714" y="4064001"/>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2914651" y="3694113"/>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449542" y="3684655"/>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3956508" y="3446138"/>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504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defRPr/>
            </a:pPr>
            <a:r>
              <a:rPr lang="en-IE" dirty="0"/>
              <a:t>Graph Cut Criteria</a:t>
            </a:r>
            <a:endParaRPr lang="en-IE"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defRPr/>
                </a:pPr>
                <a:r>
                  <a:rPr lang="en-IE" b="1" dirty="0"/>
                  <a:t>Criterion:</a:t>
                </a:r>
                <a:r>
                  <a:rPr lang="en-IE" dirty="0"/>
                  <a:t> </a:t>
                </a:r>
                <a:r>
                  <a:rPr lang="en-IE" b="1" dirty="0">
                    <a:solidFill>
                      <a:srgbClr val="0000FF"/>
                    </a:solidFill>
                  </a:rPr>
                  <a:t>Normalized-cut</a:t>
                </a:r>
                <a:r>
                  <a:rPr lang="en-IE" dirty="0"/>
                  <a:t> </a:t>
                </a:r>
                <a:r>
                  <a:rPr lang="en-IE" sz="2800" dirty="0">
                    <a:solidFill>
                      <a:schemeClr val="bg1">
                        <a:lumMod val="50000"/>
                      </a:schemeClr>
                    </a:solidFill>
                  </a:rPr>
                  <a:t>[Shi-Malik, ’97]</a:t>
                </a:r>
              </a:p>
              <a:p>
                <a:pPr lvl="1">
                  <a:defRPr/>
                </a:pPr>
                <a:r>
                  <a:rPr lang="en-IE" dirty="0"/>
                  <a:t>Connectivity between groups relative to the density of each group</a:t>
                </a:r>
              </a:p>
              <a:p>
                <a:pPr lvl="1">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a:latin typeface="Cambria Math"/>
                      </a:rPr>
                      <m:t>𝒗𝒐𝒍</m:t>
                    </m:r>
                    <m:r>
                      <a:rPr lang="en-IE" b="1" i="1" dirty="0">
                        <a:latin typeface="Cambria Math"/>
                      </a:rPr>
                      <m:t>(</m:t>
                    </m:r>
                    <m:r>
                      <a:rPr lang="en-IE" b="1" i="1" dirty="0">
                        <a:latin typeface="Cambria Math"/>
                      </a:rPr>
                      <m:t>𝑨</m:t>
                    </m:r>
                    <m:r>
                      <a:rPr lang="en-IE" b="1" i="1" dirty="0">
                        <a:latin typeface="Cambria Math"/>
                      </a:rPr>
                      <m:t>)</m:t>
                    </m:r>
                  </m:oMath>
                </a14:m>
                <a:r>
                  <a:rPr lang="en-IE" b="1" dirty="0"/>
                  <a:t>:</a:t>
                </a:r>
                <a:r>
                  <a:rPr lang="en-IE" dirty="0"/>
                  <a:t> total weight of the edges with at least </a:t>
                </a:r>
                <a:br>
                  <a:rPr lang="en-IE" dirty="0"/>
                </a:br>
                <a:r>
                  <a:rPr lang="en-IE" dirty="0"/>
                  <a:t>one endpoint in </a:t>
                </a:r>
                <a14:m>
                  <m:oMath xmlns:m="http://schemas.openxmlformats.org/officeDocument/2006/math">
                    <m:r>
                      <a:rPr lang="en-IE" b="1" i="1" dirty="0">
                        <a:latin typeface="Cambria Math"/>
                      </a:rPr>
                      <m:t>𝑨</m:t>
                    </m:r>
                  </m:oMath>
                </a14:m>
                <a:r>
                  <a:rPr lang="en-IE" dirty="0"/>
                  <a:t>: </a:t>
                </a:r>
                <a14:m>
                  <m:oMath xmlns:m="http://schemas.openxmlformats.org/officeDocument/2006/math">
                    <m:r>
                      <a:rPr lang="en-US" b="1" i="1">
                        <a:latin typeface="Cambria Math"/>
                      </a:rPr>
                      <m:t>𝒗𝒐𝒍</m:t>
                    </m:r>
                    <m:d>
                      <m:dPr>
                        <m:ctrlPr>
                          <a:rPr lang="en-US" b="1" i="1">
                            <a:latin typeface="Cambria Math" panose="02040503050406030204" pitchFamily="18" charset="0"/>
                          </a:rPr>
                        </m:ctrlPr>
                      </m:dPr>
                      <m:e>
                        <m:r>
                          <a:rPr lang="en-US" b="1" i="1">
                            <a:latin typeface="Cambria Math"/>
                          </a:rPr>
                          <m:t>𝑨</m:t>
                        </m:r>
                      </m:e>
                    </m:d>
                    <m:r>
                      <a:rPr lang="en-US" b="1" i="1">
                        <a:latin typeface="Cambria Math"/>
                      </a:rPr>
                      <m:t>=</m:t>
                    </m:r>
                    <m:nary>
                      <m:naryPr>
                        <m:chr m:val="∑"/>
                        <m:supHide m:val="on"/>
                        <m:ctrlPr>
                          <a:rPr lang="en-US" b="1" i="1">
                            <a:latin typeface="Cambria Math" panose="02040503050406030204" pitchFamily="18" charset="0"/>
                          </a:rPr>
                        </m:ctrlPr>
                      </m:naryPr>
                      <m:sub>
                        <m:r>
                          <a:rPr lang="en-US" b="1" i="1">
                            <a:latin typeface="Cambria Math"/>
                          </a:rPr>
                          <m:t>𝒊</m:t>
                        </m:r>
                        <m:r>
                          <a:rPr lang="en-US" b="1" i="1">
                            <a:latin typeface="Cambria Math"/>
                          </a:rPr>
                          <m:t>∈</m:t>
                        </m:r>
                        <m:r>
                          <a:rPr lang="en-US" b="1" i="1">
                            <a:latin typeface="Cambria Math"/>
                          </a:rPr>
                          <m:t>𝑨</m:t>
                        </m:r>
                      </m:sub>
                      <m:sup/>
                      <m:e>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𝒊</m:t>
                            </m:r>
                          </m:sub>
                        </m:sSub>
                      </m:e>
                    </m:nary>
                  </m:oMath>
                </a14:m>
                <a:endParaRPr lang="en-IE" b="1" i="1" baseline="-25000" dirty="0">
                  <a:latin typeface="Times New Roman" pitchFamily="18" charset="0"/>
                  <a:cs typeface="Times New Roman" pitchFamily="18" charset="0"/>
                </a:endParaRP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a:p>
                <a:r>
                  <a:rPr lang="en-US" b="1" dirty="0">
                    <a:solidFill>
                      <a:srgbClr val="D60093"/>
                    </a:solidFill>
                  </a:rPr>
                  <a:t>How do we efficiently find a good partition?</a:t>
                </a:r>
              </a:p>
              <a:p>
                <a:pPr lvl="1"/>
                <a:r>
                  <a:rPr lang="en-US" b="1" dirty="0"/>
                  <a:t>Problem:</a:t>
                </a:r>
                <a:r>
                  <a:rPr lang="en-US" dirty="0">
                    <a:solidFill>
                      <a:schemeClr val="accent4"/>
                    </a:solidFill>
                  </a:rPr>
                  <a:t> </a:t>
                </a:r>
                <a:r>
                  <a:rPr lang="en-US" dirty="0"/>
                  <a:t>Computing optimal cut is NP-hard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12" t="-2231" r="-627"/>
                </a:stretch>
              </a:blipFill>
            </p:spPr>
            <p:txBody>
              <a:bodyPr/>
              <a:lstStyle/>
              <a:p>
                <a:r>
                  <a:rPr lang="en-US">
                    <a:noFill/>
                  </a:rPr>
                  <a:t> </a:t>
                </a:r>
              </a:p>
            </p:txBody>
          </p:sp>
        </mc:Fallback>
      </mc:AlternateContent>
      <p:sp>
        <p:nvSpPr>
          <p:cNvPr id="8" name="Slide Number Placeholder 7"/>
          <p:cNvSpPr>
            <a:spLocks noGrp="1"/>
          </p:cNvSpPr>
          <p:nvPr>
            <p:ph type="sldNum" sz="quarter" idx="12"/>
          </p:nvPr>
        </p:nvSpPr>
        <p:spPr/>
        <p:txBody>
          <a:bodyPr/>
          <a:lstStyle/>
          <a:p>
            <a:fld id="{19B12225-5612-419B-A8D5-4B8EEE4C217E}" type="slidenum">
              <a:rPr lang="en-US" smtClean="0"/>
              <a:pPr/>
              <a:t>43</a:t>
            </a:fld>
            <a:endParaRPr lang="en-US"/>
          </a:p>
        </p:txBody>
      </p:sp>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a:solidFill>
                  <a:schemeClr val="bg1"/>
                </a:solidFill>
              </a:rPr>
              <a:t>[Shi-</a:t>
            </a:r>
            <a:r>
              <a:rPr lang="en-US" sz="1600" dirty="0" err="1">
                <a:solidFill>
                  <a:schemeClr val="bg1"/>
                </a:solidFill>
              </a:rPr>
              <a:t>Malik</a:t>
            </a:r>
            <a:r>
              <a:rPr lang="en-US" sz="1600" dirty="0">
                <a:solidFill>
                  <a:schemeClr val="bg1"/>
                </a:solidFill>
              </a:rPr>
              <a:t>]</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920193717"/>
              </p:ext>
            </p:extLst>
          </p:nvPr>
        </p:nvGraphicFramePr>
        <p:xfrm>
          <a:off x="2438400" y="2667000"/>
          <a:ext cx="4204137" cy="762000"/>
        </p:xfrm>
        <a:graphic>
          <a:graphicData uri="http://schemas.openxmlformats.org/presentationml/2006/ole">
            <mc:AlternateContent xmlns:mc="http://schemas.openxmlformats.org/markup-compatibility/2006">
              <mc:Choice xmlns:v="urn:schemas-microsoft-com:vml" Requires="v">
                <p:oleObj spid="_x0000_s127269" name="Equation" r:id="rId4" imgW="2133360" imgH="419040" progId="Equation.3">
                  <p:embed/>
                </p:oleObj>
              </mc:Choice>
              <mc:Fallback>
                <p:oleObj name="Equation" r:id="rId4" imgW="2133360" imgH="419040" progId="Equation.3">
                  <p:embed/>
                  <p:pic>
                    <p:nvPicPr>
                      <p:cNvPr id="0" name=""/>
                      <p:cNvPicPr>
                        <a:picLocks noGrp="1" noChangeAspect="1" noChangeArrowheads="1"/>
                      </p:cNvPicPr>
                      <p:nvPr/>
                    </p:nvPicPr>
                    <p:blipFill>
                      <a:blip r:embed="rId5">
                        <a:lum bright="-100000"/>
                        <a:grayscl/>
                        <a:biLevel thresh="50000"/>
                      </a:blip>
                      <a:srcRect/>
                      <a:stretch>
                        <a:fillRect/>
                      </a:stretch>
                    </p:blipFill>
                    <p:spPr bwMode="auto">
                      <a:xfrm>
                        <a:off x="2438400" y="2667000"/>
                        <a:ext cx="4204137" cy="76200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3810000" y="3678823"/>
                <a:ext cx="3657600" cy="461665"/>
              </a:xfrm>
              <a:prstGeom prst="rect">
                <a:avLst/>
              </a:prstGeom>
              <a:solidFill>
                <a:srgbClr val="FFFFFF"/>
              </a:solidFill>
              <a:ln>
                <a:solidFill>
                  <a:srgbClr val="FFFFFF"/>
                </a:solidFill>
              </a:ln>
            </p:spPr>
            <p:txBody>
              <a:bodyPr wrap="square" rtlCol="0">
                <a:spAutoFit/>
              </a:bodyPr>
              <a:lstStyle/>
              <a:p>
                <a:r>
                  <a:rPr lang="en-IE" sz="1600" dirty="0"/>
                  <a:t>: </a:t>
                </a: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3810000" y="3678823"/>
                <a:ext cx="3657600" cy="461665"/>
              </a:xfrm>
              <a:prstGeom prst="rect">
                <a:avLst/>
              </a:prstGeom>
              <a:blipFill rotWithShape="1">
                <a:blip r:embed="rId6"/>
                <a:stretch>
                  <a:fillRect/>
                </a:stretch>
              </a:blipFill>
              <a:ln>
                <a:solidFill>
                  <a:srgbClr val="FFFFFF"/>
                </a:solidFill>
              </a:ln>
            </p:spPr>
            <p:txBody>
              <a:bodyPr/>
              <a:lstStyle/>
              <a:p>
                <a:r>
                  <a:rPr lang="en-US">
                    <a:noFill/>
                  </a:rPr>
                  <a:t> </a:t>
                </a:r>
              </a:p>
            </p:txBody>
          </p:sp>
        </mc:Fallback>
      </mc:AlternateContent>
      <p:pic>
        <p:nvPicPr>
          <p:cNvPr id="6" name="Picture 5"/>
          <p:cNvPicPr>
            <a:picLocks noChangeAspect="1"/>
          </p:cNvPicPr>
          <p:nvPr/>
        </p:nvPicPr>
        <p:blipFill>
          <a:blip r:embed="rId7"/>
          <a:stretch>
            <a:fillRect/>
          </a:stretch>
        </p:blipFill>
        <p:spPr>
          <a:xfrm>
            <a:off x="1676400" y="3708057"/>
            <a:ext cx="5105400" cy="482943"/>
          </a:xfrm>
          <a:prstGeom prst="rect">
            <a:avLst/>
          </a:prstGeom>
        </p:spPr>
      </p:pic>
    </p:spTree>
    <p:extLst>
      <p:ext uri="{BB962C8B-B14F-4D97-AF65-F5344CB8AC3E}">
        <p14:creationId xmlns:p14="http://schemas.microsoft.com/office/powerpoint/2010/main" val="1812635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3505200" cy="1143000"/>
          </a:xfrm>
        </p:spPr>
        <p:txBody>
          <a:bodyPr/>
          <a:lstStyle/>
          <a:p>
            <a:r>
              <a:rPr lang="en-US" dirty="0"/>
              <a:t>Example 10.15</a:t>
            </a:r>
          </a:p>
        </p:txBody>
      </p:sp>
      <p:sp>
        <p:nvSpPr>
          <p:cNvPr id="3" name="Content Placeholder 2"/>
          <p:cNvSpPr>
            <a:spLocks noGrp="1"/>
          </p:cNvSpPr>
          <p:nvPr>
            <p:ph idx="1"/>
          </p:nvPr>
        </p:nvSpPr>
        <p:spPr>
          <a:xfrm>
            <a:off x="609600" y="2590800"/>
            <a:ext cx="8382000" cy="2133600"/>
          </a:xfrm>
        </p:spPr>
        <p:txBody>
          <a:bodyPr/>
          <a:lstStyle/>
          <a:p>
            <a:r>
              <a:rPr lang="en-US" sz="2400" dirty="0"/>
              <a:t>Partition nodes of graph into two disjoint sets S and T</a:t>
            </a:r>
          </a:p>
          <a:p>
            <a:r>
              <a:rPr lang="en-US" sz="2400" dirty="0"/>
              <a:t>Normalized Cut for S and T is: </a:t>
            </a:r>
          </a:p>
          <a:p>
            <a:pPr marL="457200" lvl="1" indent="0">
              <a:buNone/>
            </a:pPr>
            <a:r>
              <a:rPr lang="en-US" sz="2000" dirty="0"/>
              <a:t>	</a:t>
            </a:r>
            <a:r>
              <a:rPr lang="en-US" sz="2000" u="sng" dirty="0"/>
              <a:t>Cut (S,T)</a:t>
            </a:r>
            <a:r>
              <a:rPr lang="en-US" sz="2000" dirty="0"/>
              <a:t>	 +  </a:t>
            </a:r>
            <a:r>
              <a:rPr lang="en-US" sz="2000" u="sng" dirty="0"/>
              <a:t>Cut(S,T)</a:t>
            </a:r>
          </a:p>
          <a:p>
            <a:pPr marL="457200" lvl="1" indent="0">
              <a:buNone/>
            </a:pPr>
            <a:r>
              <a:rPr lang="en-US" sz="2000" dirty="0"/>
              <a:t>	</a:t>
            </a:r>
            <a:r>
              <a:rPr lang="en-US" sz="2000" dirty="0" err="1"/>
              <a:t>Vol</a:t>
            </a:r>
            <a:r>
              <a:rPr lang="en-US" sz="2000" dirty="0"/>
              <a:t>(S)	      </a:t>
            </a:r>
            <a:r>
              <a:rPr lang="en-US" sz="2000" dirty="0" err="1"/>
              <a:t>Vol</a:t>
            </a:r>
            <a:r>
              <a:rPr lang="en-US" sz="2000" dirty="0"/>
              <a:t>(T)</a:t>
            </a:r>
          </a:p>
          <a:p>
            <a:r>
              <a:rPr lang="en-US" sz="2400" dirty="0"/>
              <a:t>If we choose S={H} and T={A,B,C,D,E,F,G} then Cut(S,T) = 1</a:t>
            </a:r>
          </a:p>
          <a:p>
            <a:pPr lvl="1"/>
            <a:r>
              <a:rPr lang="en-US" sz="2000" dirty="0" err="1"/>
              <a:t>Vol</a:t>
            </a:r>
            <a:r>
              <a:rPr lang="en-US" sz="2000" dirty="0"/>
              <a:t>(S) = 1     (number of edges with at least one end in S)</a:t>
            </a:r>
          </a:p>
          <a:p>
            <a:pPr lvl="1"/>
            <a:r>
              <a:rPr lang="en-US" sz="2000" dirty="0" err="1"/>
              <a:t>Vol</a:t>
            </a:r>
            <a:r>
              <a:rPr lang="en-US" sz="2000" dirty="0"/>
              <a:t>(T) = 11:  all edges have at least one node in T</a:t>
            </a:r>
          </a:p>
          <a:p>
            <a:pPr lvl="1"/>
            <a:r>
              <a:rPr lang="en-US" sz="2000" dirty="0"/>
              <a:t>Normalized cut is 1/1 + 1/11 = 1.09</a:t>
            </a:r>
          </a:p>
          <a:p>
            <a:r>
              <a:rPr lang="en-US" sz="2400" dirty="0"/>
              <a:t>For cut (B,D) and (C,G): S = {A,B,C,H}, T = {D,E,F,G}, Cut(S,T) = 2</a:t>
            </a:r>
            <a:endParaRPr lang="en-US" sz="2400" b="1" dirty="0">
              <a:solidFill>
                <a:srgbClr val="008000"/>
              </a:solidFill>
            </a:endParaRPr>
          </a:p>
          <a:p>
            <a:r>
              <a:rPr lang="en-US" sz="2400" dirty="0" err="1"/>
              <a:t>Vol</a:t>
            </a:r>
            <a:r>
              <a:rPr lang="en-US" sz="2400" dirty="0"/>
              <a:t>(S) = 6, </a:t>
            </a:r>
            <a:r>
              <a:rPr lang="en-US" sz="2400" dirty="0" err="1"/>
              <a:t>Vol</a:t>
            </a:r>
            <a:r>
              <a:rPr lang="en-US" sz="2400" dirty="0"/>
              <a:t>(T) = 7, normalized cut: 2/6 + 2/7 = 0.62</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44</a:t>
            </a:fld>
            <a:endParaRPr lang="en-US"/>
          </a:p>
        </p:txBody>
      </p:sp>
      <p:pic>
        <p:nvPicPr>
          <p:cNvPr id="5" name="Picture 4" descr="10.1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615"/>
            <a:ext cx="4800600" cy="2498454"/>
          </a:xfrm>
          <a:prstGeom prst="rect">
            <a:avLst/>
          </a:prstGeom>
        </p:spPr>
      </p:pic>
    </p:spTree>
    <p:extLst>
      <p:ext uri="{BB962C8B-B14F-4D97-AF65-F5344CB8AC3E}">
        <p14:creationId xmlns:p14="http://schemas.microsoft.com/office/powerpoint/2010/main" val="1844875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Matrix Algebra to Find Good Graph Partitions</a:t>
            </a:r>
          </a:p>
        </p:txBody>
      </p:sp>
      <p:sp>
        <p:nvSpPr>
          <p:cNvPr id="3" name="Content Placeholder 2"/>
          <p:cNvSpPr>
            <a:spLocks noGrp="1"/>
          </p:cNvSpPr>
          <p:nvPr>
            <p:ph idx="1"/>
          </p:nvPr>
        </p:nvSpPr>
        <p:spPr/>
        <p:txBody>
          <a:bodyPr/>
          <a:lstStyle/>
          <a:p>
            <a:r>
              <a:rPr lang="en-US" dirty="0"/>
              <a:t>Three matrices that describe aspects of a graph:</a:t>
            </a:r>
          </a:p>
          <a:p>
            <a:pPr lvl="1"/>
            <a:r>
              <a:rPr lang="en-US" dirty="0"/>
              <a:t>Adjacency Matrix</a:t>
            </a:r>
          </a:p>
          <a:p>
            <a:pPr lvl="1"/>
            <a:r>
              <a:rPr lang="en-US" dirty="0"/>
              <a:t>Degree Matrix</a:t>
            </a:r>
          </a:p>
          <a:p>
            <a:pPr lvl="1"/>
            <a:r>
              <a:rPr lang="en-US" dirty="0" err="1"/>
              <a:t>Laplacian</a:t>
            </a:r>
            <a:r>
              <a:rPr lang="en-US" dirty="0"/>
              <a:t> Matrix: difference between degree and adjacency matrix</a:t>
            </a:r>
          </a:p>
          <a:p>
            <a:r>
              <a:rPr lang="en-US" dirty="0"/>
              <a:t>Then get a good idea of how to partition graph from eigenvalues and eigenvectors of its </a:t>
            </a:r>
            <a:r>
              <a:rPr lang="en-US" dirty="0" err="1"/>
              <a:t>Laplacian</a:t>
            </a:r>
            <a:r>
              <a:rPr lang="en-US" dirty="0"/>
              <a:t> matrix</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45</a:t>
            </a:fld>
            <a:endParaRPr lang="en-US"/>
          </a:p>
        </p:txBody>
      </p:sp>
    </p:spTree>
    <p:extLst>
      <p:ext uri="{BB962C8B-B14F-4D97-AF65-F5344CB8AC3E}">
        <p14:creationId xmlns:p14="http://schemas.microsoft.com/office/powerpoint/2010/main" val="2486557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r>
              <a:rPr lang="en-IE" dirty="0"/>
              <a:t>Matrix Representations</a:t>
            </a:r>
          </a:p>
        </p:txBody>
      </p:sp>
      <p:sp>
        <p:nvSpPr>
          <p:cNvPr id="74755" name="Rectangle 3"/>
          <p:cNvSpPr>
            <a:spLocks noGrp="1" noChangeArrowheads="1"/>
          </p:cNvSpPr>
          <p:nvPr>
            <p:ph idx="1"/>
          </p:nvPr>
        </p:nvSpPr>
        <p:spPr>
          <a:xfrm>
            <a:off x="685800" y="1447800"/>
            <a:ext cx="7772400" cy="5105400"/>
          </a:xfrm>
        </p:spPr>
        <p:txBody>
          <a:bodyPr>
            <a:noAutofit/>
          </a:bodyPr>
          <a:lstStyle/>
          <a:p>
            <a:pPr eaLnBrk="1" hangingPunct="1">
              <a:defRPr/>
            </a:pPr>
            <a:r>
              <a:rPr lang="en-IE" b="1" dirty="0">
                <a:solidFill>
                  <a:srgbClr val="0000FF"/>
                </a:solidFill>
              </a:rPr>
              <a:t>Adjacency matrix (</a:t>
            </a:r>
            <a:r>
              <a:rPr lang="en-IE" b="1" i="1" dirty="0">
                <a:solidFill>
                  <a:srgbClr val="0000FF"/>
                </a:solidFill>
                <a:latin typeface="Times New Roman" pitchFamily="18" charset="0"/>
                <a:cs typeface="Times New Roman" pitchFamily="18" charset="0"/>
              </a:rPr>
              <a:t>A</a:t>
            </a:r>
            <a:r>
              <a:rPr lang="en-IE" b="1" dirty="0">
                <a:solidFill>
                  <a:srgbClr val="0000FF"/>
                </a:solidFill>
              </a:rPr>
              <a:t>):</a:t>
            </a:r>
          </a:p>
          <a:p>
            <a:pPr lvl="1">
              <a:spcBef>
                <a:spcPct val="5000"/>
              </a:spcBef>
              <a:defRPr/>
            </a:pPr>
            <a:r>
              <a:rPr lang="en-IE" b="1" i="1" dirty="0">
                <a:latin typeface="Times New Roman" pitchFamily="18" charset="0"/>
                <a:cs typeface="Times New Roman" pitchFamily="18" charset="0"/>
                <a:sym typeface="Symbol"/>
              </a:rPr>
              <a:t>n x </a:t>
            </a:r>
            <a:r>
              <a:rPr lang="en-IE" b="1" i="1" dirty="0">
                <a:latin typeface="Times New Roman" pitchFamily="18" charset="0"/>
                <a:cs typeface="Times New Roman" pitchFamily="18" charset="0"/>
              </a:rPr>
              <a:t>n</a:t>
            </a:r>
            <a:r>
              <a:rPr lang="en-IE" i="1" dirty="0">
                <a:latin typeface="Times New Roman" pitchFamily="18" charset="0"/>
                <a:cs typeface="Times New Roman" pitchFamily="18" charset="0"/>
              </a:rPr>
              <a:t> </a:t>
            </a:r>
            <a:r>
              <a:rPr lang="en-IE" dirty="0"/>
              <a:t>matrix</a:t>
            </a:r>
          </a:p>
          <a:p>
            <a:pPr lvl="1">
              <a:spcBef>
                <a:spcPct val="5000"/>
              </a:spcBef>
              <a:defRPr/>
            </a:pPr>
            <a:r>
              <a:rPr lang="en-IE" b="1" i="1" dirty="0">
                <a:latin typeface="Times New Roman" pitchFamily="18" charset="0"/>
                <a:cs typeface="Times New Roman" pitchFamily="18" charset="0"/>
              </a:rPr>
              <a:t>A=</a:t>
            </a:r>
            <a:r>
              <a:rPr lang="en-IE" b="1" dirty="0">
                <a:latin typeface="Times New Roman" pitchFamily="18" charset="0"/>
                <a:cs typeface="Times New Roman" pitchFamily="18" charset="0"/>
              </a:rPr>
              <a:t>[</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dirty="0">
                <a:latin typeface="Times New Roman" pitchFamily="18" charset="0"/>
                <a:cs typeface="Times New Roman" pitchFamily="18" charset="0"/>
              </a:rPr>
              <a:t>]</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a:t>
            </a:r>
            <a:r>
              <a:rPr lang="en-IE" b="1" dirty="0">
                <a:latin typeface="Times New Roman" pitchFamily="18" charset="0"/>
                <a:cs typeface="Times New Roman" pitchFamily="18" charset="0"/>
              </a:rPr>
              <a:t>1</a:t>
            </a:r>
            <a:r>
              <a:rPr lang="en-IE" i="1" dirty="0">
                <a:latin typeface="Times New Roman" pitchFamily="18" charset="0"/>
                <a:cs typeface="Times New Roman" pitchFamily="18" charset="0"/>
              </a:rPr>
              <a:t> </a:t>
            </a:r>
            <a:r>
              <a:rPr lang="en-IE" dirty="0"/>
              <a:t>if edge between node </a:t>
            </a:r>
            <a:r>
              <a:rPr lang="en-IE" b="1" i="1" dirty="0" err="1">
                <a:latin typeface="Times New Roman" pitchFamily="18" charset="0"/>
                <a:cs typeface="Times New Roman" pitchFamily="18" charset="0"/>
              </a:rPr>
              <a:t>i</a:t>
            </a:r>
            <a:r>
              <a:rPr lang="en-IE" dirty="0"/>
              <a:t> and </a:t>
            </a:r>
            <a:r>
              <a:rPr lang="en-IE" b="1" i="1" dirty="0">
                <a:latin typeface="Times New Roman" pitchFamily="18" charset="0"/>
                <a:cs typeface="Times New Roman" pitchFamily="18" charset="0"/>
              </a:rPr>
              <a:t>j</a:t>
            </a:r>
            <a:endParaRPr lang="en-IE" b="1"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a:spcBef>
                <a:spcPct val="5000"/>
              </a:spcBef>
              <a:defRPr/>
            </a:pPr>
            <a:endParaRPr lang="en-US" b="1" dirty="0">
              <a:solidFill>
                <a:srgbClr val="D60093"/>
              </a:solidFill>
            </a:endParaRPr>
          </a:p>
          <a:p>
            <a:pPr>
              <a:spcBef>
                <a:spcPct val="5000"/>
              </a:spcBef>
              <a:defRPr/>
            </a:pPr>
            <a:r>
              <a:rPr lang="en-US" b="1" dirty="0">
                <a:solidFill>
                  <a:srgbClr val="D60093"/>
                </a:solidFill>
              </a:rPr>
              <a:t>Important properties: </a:t>
            </a:r>
          </a:p>
          <a:p>
            <a:pPr lvl="1">
              <a:spcBef>
                <a:spcPct val="5000"/>
              </a:spcBef>
              <a:defRPr/>
            </a:pPr>
            <a:r>
              <a:rPr lang="en-US" dirty="0"/>
              <a:t>Symmetric matrix</a:t>
            </a:r>
          </a:p>
          <a:p>
            <a:pPr lvl="1">
              <a:spcBef>
                <a:spcPct val="5000"/>
              </a:spcBef>
              <a:defRPr/>
            </a:pPr>
            <a:r>
              <a:rPr lang="en-US" dirty="0"/>
              <a:t> Eigenvectors are real and orthogonal </a:t>
            </a:r>
          </a:p>
          <a:p>
            <a:pPr lvl="2">
              <a:spcBef>
                <a:spcPct val="5000"/>
              </a:spcBef>
              <a:defRPr/>
            </a:pPr>
            <a:r>
              <a:rPr lang="en-US" dirty="0" err="1"/>
              <a:t>dot_product</a:t>
            </a:r>
            <a:r>
              <a:rPr lang="en-US" dirty="0"/>
              <a:t>(</a:t>
            </a:r>
            <a:r>
              <a:rPr lang="en-US" dirty="0" err="1"/>
              <a:t>Eigenvectors_i</a:t>
            </a:r>
            <a:r>
              <a:rPr lang="en-US" dirty="0"/>
              <a:t>, </a:t>
            </a:r>
            <a:r>
              <a:rPr lang="en-US" dirty="0" err="1"/>
              <a:t>Eigenvectors_j</a:t>
            </a:r>
            <a:r>
              <a:rPr lang="en-US" dirty="0"/>
              <a:t>) = 0</a:t>
            </a:r>
          </a:p>
          <a:p>
            <a:pPr>
              <a:spcBef>
                <a:spcPct val="5000"/>
              </a:spcBef>
              <a:defRPr/>
            </a:pPr>
            <a:endParaRPr lang="en-IE" dirty="0"/>
          </a:p>
        </p:txBody>
      </p:sp>
      <p:sp>
        <p:nvSpPr>
          <p:cNvPr id="35" name="Slide Number Placeholder 34"/>
          <p:cNvSpPr>
            <a:spLocks noGrp="1"/>
          </p:cNvSpPr>
          <p:nvPr>
            <p:ph type="sldNum" sz="quarter" idx="12"/>
          </p:nvPr>
        </p:nvSpPr>
        <p:spPr/>
        <p:txBody>
          <a:bodyPr/>
          <a:lstStyle/>
          <a:p>
            <a:pPr>
              <a:defRPr/>
            </a:pPr>
            <a:fld id="{A73FEC7F-91ED-4963-9679-B59929A1CB23}" type="slidenum">
              <a:rPr lang="en-IE" smtClean="0"/>
              <a:pPr>
                <a:defRPr/>
              </a:pPr>
              <a:t>46</a:t>
            </a:fld>
            <a:endParaRPr lang="en-IE"/>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3" name="Group 372"/>
          <p:cNvGraphicFramePr>
            <a:graphicFrameLocks/>
          </p:cNvGraphicFramePr>
          <p:nvPr>
            <p:extLst>
              <p:ext uri="{D42A27DB-BD31-4B8C-83A1-F6EECF244321}">
                <p14:modId xmlns:p14="http://schemas.microsoft.com/office/powerpoint/2010/main" val="4187598387"/>
              </p:ext>
            </p:extLst>
          </p:nvPr>
        </p:nvGraphicFramePr>
        <p:xfrm>
          <a:off x="5570538" y="2895600"/>
          <a:ext cx="3116262" cy="2561533"/>
        </p:xfrm>
        <a:graphic>
          <a:graphicData uri="http://schemas.openxmlformats.org/drawingml/2006/table">
            <a:tbl>
              <a:tblPr/>
              <a:tblGrid>
                <a:gridCol w="446087">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7">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8108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dirty="0"/>
              <a:t>Matrix Representations</a:t>
            </a:r>
            <a:endParaRPr lang="en-IE" sz="2400" dirty="0"/>
          </a:p>
        </p:txBody>
      </p:sp>
      <p:sp>
        <p:nvSpPr>
          <p:cNvPr id="104454" name="Rectangle 6"/>
          <p:cNvSpPr>
            <a:spLocks noGrp="1" noChangeArrowheads="1"/>
          </p:cNvSpPr>
          <p:nvPr>
            <p:ph idx="1"/>
          </p:nvPr>
        </p:nvSpPr>
        <p:spPr/>
        <p:txBody>
          <a:bodyPr>
            <a:normAutofit/>
          </a:bodyPr>
          <a:lstStyle/>
          <a:p>
            <a:pPr eaLnBrk="1" hangingPunct="1">
              <a:defRPr/>
            </a:pPr>
            <a:r>
              <a:rPr lang="en-IE" b="1" dirty="0">
                <a:solidFill>
                  <a:srgbClr val="D60093"/>
                </a:solidFill>
              </a:rPr>
              <a:t>Degree matrix (D):</a:t>
            </a:r>
          </a:p>
          <a:p>
            <a:pPr lvl="1">
              <a:spcBef>
                <a:spcPct val="10000"/>
              </a:spcBef>
              <a:defRPr/>
            </a:pPr>
            <a:r>
              <a:rPr lang="en-IE" b="1" i="1" dirty="0">
                <a:latin typeface="Times New Roman" pitchFamily="18" charset="0"/>
                <a:cs typeface="Times New Roman" pitchFamily="18" charset="0"/>
              </a:rPr>
              <a:t>n </a:t>
            </a:r>
            <a:r>
              <a:rPr lang="en-IE" b="1" i="1" dirty="0">
                <a:latin typeface="Times New Roman" pitchFamily="18" charset="0"/>
                <a:cs typeface="Times New Roman" pitchFamily="18" charset="0"/>
                <a:sym typeface="Symbol"/>
              </a:rPr>
              <a:t>x </a:t>
            </a:r>
            <a:r>
              <a:rPr lang="en-IE" b="1" i="1" dirty="0">
                <a:latin typeface="Times New Roman" pitchFamily="18" charset="0"/>
                <a:cs typeface="Times New Roman" pitchFamily="18" charset="0"/>
              </a:rPr>
              <a:t>n</a:t>
            </a:r>
            <a:r>
              <a:rPr lang="en-IE" dirty="0"/>
              <a:t>  diagonal matrix</a:t>
            </a:r>
          </a:p>
          <a:p>
            <a:pPr lvl="1">
              <a:spcBef>
                <a:spcPct val="30000"/>
              </a:spcBef>
              <a:defRPr/>
            </a:pPr>
            <a:r>
              <a:rPr lang="en-IE" b="1" i="1" dirty="0">
                <a:latin typeface="Times New Roman" pitchFamily="18" charset="0"/>
                <a:cs typeface="Times New Roman" pitchFamily="18" charset="0"/>
              </a:rPr>
              <a:t>D=</a:t>
            </a:r>
            <a:r>
              <a:rPr lang="en-IE" b="1" dirty="0">
                <a:latin typeface="Times New Roman" pitchFamily="18" charset="0"/>
                <a:cs typeface="Times New Roman" pitchFamily="18" charset="0"/>
              </a:rPr>
              <a:t>[</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dirty="0">
                <a:latin typeface="Times New Roman" pitchFamily="18" charset="0"/>
                <a:cs typeface="Times New Roman" pitchFamily="18" charset="0"/>
              </a:rPr>
              <a:t>]</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baseline="-25000" dirty="0">
                <a:latin typeface="Times New Roman" pitchFamily="18" charset="0"/>
                <a:cs typeface="Times New Roman" pitchFamily="18" charset="0"/>
              </a:rPr>
              <a:t> </a:t>
            </a:r>
            <a:r>
              <a:rPr lang="en-IE" b="1" i="1" dirty="0">
                <a:latin typeface="Times New Roman" pitchFamily="18" charset="0"/>
                <a:cs typeface="Times New Roman" pitchFamily="18" charset="0"/>
              </a:rPr>
              <a:t>=</a:t>
            </a:r>
            <a:r>
              <a:rPr lang="en-IE" i="1" dirty="0">
                <a:latin typeface="Times New Roman" pitchFamily="18" charset="0"/>
                <a:cs typeface="Times New Roman" pitchFamily="18" charset="0"/>
              </a:rPr>
              <a:t> </a:t>
            </a:r>
            <a:r>
              <a:rPr lang="en-IE" dirty="0"/>
              <a:t>degree of node </a:t>
            </a:r>
            <a:r>
              <a:rPr lang="en-IE" b="1" i="1" dirty="0" err="1">
                <a:latin typeface="Times New Roman" pitchFamily="18" charset="0"/>
                <a:cs typeface="Times New Roman" pitchFamily="18" charset="0"/>
              </a:rPr>
              <a:t>i</a:t>
            </a:r>
            <a:endParaRPr lang="en-IE" b="1" dirty="0"/>
          </a:p>
        </p:txBody>
      </p:sp>
      <p:sp>
        <p:nvSpPr>
          <p:cNvPr id="33" name="Slide Number Placeholder 32"/>
          <p:cNvSpPr>
            <a:spLocks noGrp="1"/>
          </p:cNvSpPr>
          <p:nvPr>
            <p:ph type="sldNum" sz="quarter" idx="12"/>
          </p:nvPr>
        </p:nvSpPr>
        <p:spPr/>
        <p:txBody>
          <a:bodyPr/>
          <a:lstStyle/>
          <a:p>
            <a:fld id="{19B12225-5612-419B-A8D5-4B8EEE4C217E}" type="slidenum">
              <a:rPr lang="en-US" smtClean="0"/>
              <a:pPr/>
              <a:t>47</a:t>
            </a:fld>
            <a:endParaRPr lang="en-US"/>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24" name="Group 363"/>
          <p:cNvGraphicFramePr>
            <a:graphicFrameLocks noGrp="1"/>
          </p:cNvGraphicFramePr>
          <p:nvPr>
            <p:extLst>
              <p:ext uri="{D42A27DB-BD31-4B8C-83A1-F6EECF244321}">
                <p14:modId xmlns:p14="http://schemas.microsoft.com/office/powerpoint/2010/main" val="1110151319"/>
              </p:ext>
            </p:extLst>
          </p:nvPr>
        </p:nvGraphicFramePr>
        <p:xfrm>
          <a:off x="5572125" y="3124200"/>
          <a:ext cx="3116263" cy="2561533"/>
        </p:xfrm>
        <a:graphic>
          <a:graphicData uri="http://schemas.openxmlformats.org/drawingml/2006/table">
            <a:tbl>
              <a:tblPr/>
              <a:tblGrid>
                <a:gridCol w="446088">
                  <a:extLst>
                    <a:ext uri="{9D8B030D-6E8A-4147-A177-3AD203B41FA5}">
                      <a16:colId xmlns:a16="http://schemas.microsoft.com/office/drawing/2014/main" val="20000"/>
                    </a:ext>
                  </a:extLst>
                </a:gridCol>
                <a:gridCol w="442912">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8">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32569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a:t>Matrix Representations (</a:t>
            </a:r>
            <a:r>
              <a:rPr lang="en-IE" i="1" dirty="0"/>
              <a:t>L</a:t>
            </a:r>
            <a:r>
              <a:rPr lang="en-IE" dirty="0"/>
              <a:t>=</a:t>
            </a:r>
            <a:r>
              <a:rPr lang="en-IE" i="1" dirty="0"/>
              <a:t>D</a:t>
            </a:r>
            <a:r>
              <a:rPr lang="en-IE" dirty="0"/>
              <a:t>-</a:t>
            </a:r>
            <a:r>
              <a:rPr lang="en-IE" i="1" dirty="0"/>
              <a:t>A</a:t>
            </a:r>
            <a:r>
              <a:rPr lang="en-IE" dirty="0"/>
              <a:t>)</a:t>
            </a:r>
            <a:endParaRPr lang="en-IE" sz="2400" i="1" dirty="0"/>
          </a:p>
        </p:txBody>
      </p:sp>
      <mc:AlternateContent xmlns:mc="http://schemas.openxmlformats.org/markup-compatibility/2006" xmlns:a14="http://schemas.microsoft.com/office/drawing/2010/main">
        <mc:Choice Requires="a14">
          <p:sp>
            <p:nvSpPr>
              <p:cNvPr id="112644" name="Rectangle 4"/>
              <p:cNvSpPr>
                <a:spLocks noGrp="1" noChangeArrowheads="1"/>
              </p:cNvSpPr>
              <p:nvPr>
                <p:ph idx="1"/>
              </p:nvPr>
            </p:nvSpPr>
            <p:spPr/>
            <p:txBody>
              <a:bodyPr>
                <a:noAutofit/>
              </a:bodyPr>
              <a:lstStyle/>
              <a:p>
                <a:pPr eaLnBrk="1" hangingPunct="1">
                  <a:defRPr/>
                </a:pPr>
                <a:r>
                  <a:rPr lang="en-IE" b="1" dirty="0">
                    <a:solidFill>
                      <a:srgbClr val="D60093"/>
                    </a:solidFill>
                  </a:rPr>
                  <a:t>Laplacian matrix (L):</a:t>
                </a:r>
              </a:p>
              <a:p>
                <a:pPr lvl="1">
                  <a:defRPr/>
                </a:pPr>
                <a:r>
                  <a:rPr lang="en-IE" b="1" i="1" dirty="0">
                    <a:latin typeface="Times New Roman" pitchFamily="18" charset="0"/>
                    <a:cs typeface="Times New Roman" pitchFamily="18" charset="0"/>
                  </a:rPr>
                  <a:t>n x</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symmetric matrix</a:t>
                </a:r>
              </a:p>
              <a:p>
                <a:pPr lvl="1">
                  <a:defRPr/>
                </a:pPr>
                <a:endParaRPr lang="en-IE" dirty="0"/>
              </a:p>
              <a:p>
                <a:pPr lvl="1">
                  <a:defRPr/>
                </a:pPr>
                <a:endParaRPr lang="en-IE" dirty="0"/>
              </a:p>
              <a:p>
                <a:pPr marL="0" indent="0">
                  <a:buNone/>
                  <a:defRPr/>
                </a:pPr>
                <a:endParaRPr lang="en-US" b="1" dirty="0">
                  <a:solidFill>
                    <a:srgbClr val="0000FF"/>
                  </a:solidFill>
                </a:endParaRPr>
              </a:p>
              <a:p>
                <a:pPr>
                  <a:defRPr/>
                </a:pPr>
                <a:r>
                  <a:rPr lang="en-US" b="1" dirty="0">
                    <a:solidFill>
                      <a:srgbClr val="0000FF"/>
                    </a:solidFill>
                  </a:rPr>
                  <a:t>What is trivial </a:t>
                </a:r>
                <a:r>
                  <a:rPr lang="en-US" b="1" dirty="0" err="1">
                    <a:solidFill>
                      <a:srgbClr val="0000FF"/>
                    </a:solidFill>
                  </a:rPr>
                  <a:t>eigenpair</a:t>
                </a:r>
                <a:r>
                  <a:rPr lang="en-US" b="1" dirty="0">
                    <a:solidFill>
                      <a:srgbClr val="0000FF"/>
                    </a:solidFill>
                  </a:rPr>
                  <a:t>?</a:t>
                </a:r>
              </a:p>
              <a:p>
                <a:pPr lvl="1">
                  <a:defRPr/>
                </a:pPr>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then </a:t>
                </a:r>
                <a14:m>
                  <m:oMath xmlns:m="http://schemas.openxmlformats.org/officeDocument/2006/math">
                    <m:r>
                      <a:rPr lang="en-US" b="1" i="1" dirty="0" smtClean="0">
                        <a:latin typeface="Cambria Math"/>
                      </a:rPr>
                      <m:t>𝑳</m:t>
                    </m:r>
                    <m:r>
                      <a:rPr lang="en-US" b="1" i="1" dirty="0" smtClean="0">
                        <a:latin typeface="Cambria Math"/>
                      </a:rPr>
                      <m:t>⋅</m:t>
                    </m:r>
                    <m:r>
                      <a:rPr lang="en-US" b="1" i="1" dirty="0" smtClean="0">
                        <a:latin typeface="Cambria Math"/>
                      </a:rPr>
                      <m:t>𝒙</m:t>
                    </m:r>
                    <m:r>
                      <a:rPr lang="en-US" b="1" i="1" dirty="0" smtClean="0">
                        <a:latin typeface="Cambria Math"/>
                      </a:rPr>
                      <m:t>=</m:t>
                    </m:r>
                    <m:r>
                      <a:rPr lang="en-US" b="1" i="1" dirty="0" smtClean="0">
                        <a:latin typeface="Cambria Math"/>
                      </a:rPr>
                      <m:t>𝟎</m:t>
                    </m:r>
                  </m:oMath>
                </a14:m>
                <a:r>
                  <a:rPr lang="en-US" b="1" dirty="0"/>
                  <a:t> </a:t>
                </a:r>
                <a14:m>
                  <m:oMath xmlns:m="http://schemas.openxmlformats.org/officeDocument/2006/math">
                    <m:r>
                      <a:rPr lang="en-US" b="1" i="1" dirty="0">
                        <a:latin typeface="Cambria Math"/>
                      </a:rPr>
                      <m:t>⋅</m:t>
                    </m:r>
                    <m:r>
                      <a:rPr lang="en-US" b="1" i="1" dirty="0">
                        <a:latin typeface="Cambria Math"/>
                      </a:rPr>
                      <m:t>𝒙</m:t>
                    </m:r>
                  </m:oMath>
                </a14:m>
                <a:r>
                  <a:rPr lang="en-US" dirty="0"/>
                  <a:t> and so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𝝀</m:t>
                        </m:r>
                        <m:r>
                          <a:rPr lang="en-US" b="1" i="1" smtClean="0">
                            <a:latin typeface="Cambria Math"/>
                          </a:rPr>
                          <m:t>=</m:t>
                        </m:r>
                        <m:r>
                          <a:rPr lang="en-US" b="1" i="1" smtClean="0">
                            <a:latin typeface="Cambria Math"/>
                          </a:rPr>
                          <m:t>𝝀</m:t>
                        </m:r>
                      </m:e>
                      <m:sub>
                        <m:r>
                          <a:rPr lang="en-US" b="1" i="1" smtClean="0">
                            <a:latin typeface="Cambria Math"/>
                          </a:rPr>
                          <m:t>𝟏</m:t>
                        </m:r>
                      </m:sub>
                    </m:sSub>
                    <m:r>
                      <a:rPr lang="en-US" b="1" i="1" smtClean="0">
                        <a:latin typeface="Cambria Math"/>
                      </a:rPr>
                      <m:t>=</m:t>
                    </m:r>
                    <m:r>
                      <a:rPr lang="en-US" b="1" i="1" smtClean="0">
                        <a:latin typeface="Cambria Math"/>
                      </a:rPr>
                      <m:t>𝟎</m:t>
                    </m:r>
                  </m:oMath>
                </a14:m>
                <a:r>
                  <a:rPr lang="en-US" b="1" dirty="0"/>
                  <a:t> (smallest eigenvalue)</a:t>
                </a:r>
              </a:p>
              <a:p>
                <a:pPr>
                  <a:defRPr/>
                </a:pPr>
                <a:r>
                  <a:rPr lang="en-US" b="1" dirty="0">
                    <a:solidFill>
                      <a:srgbClr val="008000"/>
                    </a:solidFill>
                  </a:rPr>
                  <a:t>Important properties of symmetric matrices:</a:t>
                </a:r>
              </a:p>
              <a:p>
                <a:pPr lvl="1">
                  <a:defRPr/>
                </a:pPr>
                <a:r>
                  <a:rPr lang="en-US" b="1" dirty="0" err="1"/>
                  <a:t>Eigenvalues</a:t>
                </a:r>
                <a:r>
                  <a:rPr lang="en-US" dirty="0"/>
                  <a:t> are non-negative real numbers</a:t>
                </a:r>
              </a:p>
              <a:p>
                <a:pPr lvl="1">
                  <a:defRPr/>
                </a:pPr>
                <a:r>
                  <a:rPr lang="en-US" b="1" dirty="0"/>
                  <a:t>Eigenvectors</a:t>
                </a:r>
                <a:r>
                  <a:rPr lang="en-US" dirty="0"/>
                  <a:t> are real and orthogonal</a:t>
                </a:r>
                <a:endParaRPr lang="en-IE" dirty="0"/>
              </a:p>
            </p:txBody>
          </p:sp>
        </mc:Choice>
        <mc:Fallback xmlns="">
          <p:sp>
            <p:nvSpPr>
              <p:cNvPr id="112644" name="Rectangle 4"/>
              <p:cNvSpPr>
                <a:spLocks noGrp="1" noRot="1" noChangeAspect="1" noMove="1" noResize="1" noEditPoints="1" noAdjustHandles="1" noChangeArrowheads="1" noChangeShapeType="1" noTextEdit="1"/>
              </p:cNvSpPr>
              <p:nvPr>
                <p:ph idx="1"/>
              </p:nvPr>
            </p:nvSpPr>
            <p:spPr>
              <a:blipFill>
                <a:blip r:embed="rId2"/>
                <a:stretch>
                  <a:fillRect l="-1305" t="-1362" b="-11444"/>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48</a:t>
            </a:fld>
            <a:endParaRPr lang="en-IE"/>
          </a:p>
        </p:txBody>
      </p:sp>
      <p:sp>
        <p:nvSpPr>
          <p:cNvPr id="112735" name="AutoShape 95"/>
          <p:cNvSpPr>
            <a:spLocks noChangeArrowheads="1"/>
          </p:cNvSpPr>
          <p:nvPr/>
        </p:nvSpPr>
        <p:spPr bwMode="auto">
          <a:xfrm>
            <a:off x="4508500" y="2782956"/>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10" name="Text Box 97"/>
              <p:cNvSpPr txBox="1">
                <a:spLocks noChangeArrowheads="1"/>
              </p:cNvSpPr>
              <p:nvPr/>
            </p:nvSpPr>
            <p:spPr bwMode="auto">
              <a:xfrm>
                <a:off x="5715000" y="3810000"/>
                <a:ext cx="3240087" cy="579437"/>
              </a:xfrm>
              <a:prstGeom prst="rect">
                <a:avLst/>
              </a:prstGeom>
              <a:noFill/>
              <a:ln w="9525">
                <a:noFill/>
                <a:miter lim="800000"/>
                <a:headEnd/>
                <a:tailEnd/>
              </a:ln>
            </p:spPr>
            <p:txBody>
              <a:bodyPr>
                <a:spAutoFit/>
              </a:bodyPr>
              <a:lstStyle/>
              <a:p>
                <a:pPr algn="ctr" eaLnBrk="0" hangingPunct="0"/>
                <a14:m>
                  <m:oMathPara xmlns:m="http://schemas.openxmlformats.org/officeDocument/2006/math">
                    <m:oMathParaPr>
                      <m:jc m:val="centerGroup"/>
                    </m:oMathParaPr>
                    <m:oMath xmlns:m="http://schemas.openxmlformats.org/officeDocument/2006/math">
                      <m:r>
                        <a:rPr lang="en-IE" sz="3200" b="1" i="1" dirty="0" smtClean="0">
                          <a:solidFill>
                            <a:srgbClr val="008000"/>
                          </a:solidFill>
                          <a:latin typeface="Cambria Math"/>
                        </a:rPr>
                        <m:t>𝑳</m:t>
                      </m:r>
                      <m:r>
                        <a:rPr lang="en-IE" sz="3200" b="1" i="1" dirty="0" smtClean="0">
                          <a:solidFill>
                            <a:srgbClr val="008000"/>
                          </a:solidFill>
                          <a:latin typeface="Cambria Math"/>
                        </a:rPr>
                        <m:t> = </m:t>
                      </m:r>
                      <m:r>
                        <a:rPr lang="en-IE" sz="3200" b="1" i="1" dirty="0" smtClean="0">
                          <a:solidFill>
                            <a:srgbClr val="008000"/>
                          </a:solidFill>
                          <a:latin typeface="Cambria Math"/>
                        </a:rPr>
                        <m:t>𝑫</m:t>
                      </m:r>
                      <m:r>
                        <a:rPr lang="en-IE" sz="3200" b="1" i="1" dirty="0" smtClean="0">
                          <a:solidFill>
                            <a:srgbClr val="008000"/>
                          </a:solidFill>
                          <a:latin typeface="Cambria Math"/>
                        </a:rPr>
                        <m:t> − </m:t>
                      </m:r>
                      <m:r>
                        <a:rPr lang="en-IE" sz="3200" b="1" i="1" dirty="0" smtClean="0">
                          <a:solidFill>
                            <a:srgbClr val="008000"/>
                          </a:solidFill>
                          <a:latin typeface="Cambria Math"/>
                        </a:rPr>
                        <m:t>𝑨</m:t>
                      </m:r>
                    </m:oMath>
                  </m:oMathPara>
                </a14:m>
                <a:endParaRPr lang="en-IE" sz="3200" b="1" i="1" dirty="0">
                  <a:solidFill>
                    <a:srgbClr val="008000"/>
                  </a:solidFill>
                  <a:latin typeface="Times New Roman" pitchFamily="18" charset="0"/>
                </a:endParaRPr>
              </a:p>
            </p:txBody>
          </p:sp>
        </mc:Choice>
        <mc:Fallback xmlns="">
          <p:sp>
            <p:nvSpPr>
              <p:cNvPr id="20510" name="Text Box 97"/>
              <p:cNvSpPr txBox="1">
                <a:spLocks noRot="1" noChangeAspect="1" noMove="1" noResize="1" noEditPoints="1" noAdjustHandles="1" noChangeArrowheads="1" noChangeShapeType="1" noTextEdit="1"/>
              </p:cNvSpPr>
              <p:nvPr/>
            </p:nvSpPr>
            <p:spPr bwMode="auto">
              <a:xfrm>
                <a:off x="5715000" y="3810000"/>
                <a:ext cx="3240087" cy="579437"/>
              </a:xfrm>
              <a:prstGeom prst="rect">
                <a:avLst/>
              </a:prstGeom>
              <a:blipFill rotWithShape="1">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143000" y="2438400"/>
            <a:ext cx="2971800" cy="12192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5" name="Group 416"/>
          <p:cNvGraphicFramePr>
            <a:graphicFrameLocks/>
          </p:cNvGraphicFramePr>
          <p:nvPr>
            <p:extLst>
              <p:ext uri="{D42A27DB-BD31-4B8C-83A1-F6EECF244321}">
                <p14:modId xmlns:p14="http://schemas.microsoft.com/office/powerpoint/2010/main" val="1725418059"/>
              </p:ext>
            </p:extLst>
          </p:nvPr>
        </p:nvGraphicFramePr>
        <p:xfrm>
          <a:off x="5715001" y="1413713"/>
          <a:ext cx="2895602" cy="2396286"/>
        </p:xfrm>
        <a:graphic>
          <a:graphicData uri="http://schemas.openxmlformats.org/drawingml/2006/table">
            <a:tbl>
              <a:tblPr/>
              <a:tblGrid>
                <a:gridCol w="410825">
                  <a:extLst>
                    <a:ext uri="{9D8B030D-6E8A-4147-A177-3AD203B41FA5}">
                      <a16:colId xmlns:a16="http://schemas.microsoft.com/office/drawing/2014/main" val="20000"/>
                    </a:ext>
                  </a:extLst>
                </a:gridCol>
                <a:gridCol w="412241">
                  <a:extLst>
                    <a:ext uri="{9D8B030D-6E8A-4147-A177-3AD203B41FA5}">
                      <a16:colId xmlns:a16="http://schemas.microsoft.com/office/drawing/2014/main" val="20001"/>
                    </a:ext>
                  </a:extLst>
                </a:gridCol>
                <a:gridCol w="415074">
                  <a:extLst>
                    <a:ext uri="{9D8B030D-6E8A-4147-A177-3AD203B41FA5}">
                      <a16:colId xmlns:a16="http://schemas.microsoft.com/office/drawing/2014/main" val="20002"/>
                    </a:ext>
                  </a:extLst>
                </a:gridCol>
                <a:gridCol w="416490">
                  <a:extLst>
                    <a:ext uri="{9D8B030D-6E8A-4147-A177-3AD203B41FA5}">
                      <a16:colId xmlns:a16="http://schemas.microsoft.com/office/drawing/2014/main" val="20003"/>
                    </a:ext>
                  </a:extLst>
                </a:gridCol>
                <a:gridCol w="412241">
                  <a:extLst>
                    <a:ext uri="{9D8B030D-6E8A-4147-A177-3AD203B41FA5}">
                      <a16:colId xmlns:a16="http://schemas.microsoft.com/office/drawing/2014/main" val="20004"/>
                    </a:ext>
                  </a:extLst>
                </a:gridCol>
                <a:gridCol w="416490">
                  <a:extLst>
                    <a:ext uri="{9D8B030D-6E8A-4147-A177-3AD203B41FA5}">
                      <a16:colId xmlns:a16="http://schemas.microsoft.com/office/drawing/2014/main" val="20005"/>
                    </a:ext>
                  </a:extLst>
                </a:gridCol>
                <a:gridCol w="412241">
                  <a:extLst>
                    <a:ext uri="{9D8B030D-6E8A-4147-A177-3AD203B41FA5}">
                      <a16:colId xmlns:a16="http://schemas.microsoft.com/office/drawing/2014/main" val="20006"/>
                    </a:ext>
                  </a:extLst>
                </a:gridCol>
              </a:tblGrid>
              <a:tr h="30335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31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pic>
        <p:nvPicPr>
          <p:cNvPr id="2" name="Picture 1"/>
          <p:cNvPicPr>
            <a:picLocks noChangeAspect="1"/>
          </p:cNvPicPr>
          <p:nvPr/>
        </p:nvPicPr>
        <p:blipFill>
          <a:blip r:embed="rId4">
            <a:clrChange>
              <a:clrFrom>
                <a:srgbClr val="FFFFFF"/>
              </a:clrFrom>
              <a:clrTo>
                <a:srgbClr val="FFFFFF">
                  <a:alpha val="0"/>
                </a:srgbClr>
              </a:clrTo>
            </a:clrChange>
          </a:blip>
          <a:stretch>
            <a:fillRect/>
          </a:stretch>
        </p:blipFill>
        <p:spPr>
          <a:xfrm>
            <a:off x="6019800" y="5867400"/>
            <a:ext cx="2057400" cy="903718"/>
          </a:xfrm>
          <a:prstGeom prst="rect">
            <a:avLst/>
          </a:prstGeom>
        </p:spPr>
      </p:pic>
    </p:spTree>
    <p:extLst>
      <p:ext uri="{BB962C8B-B14F-4D97-AF65-F5344CB8AC3E}">
        <p14:creationId xmlns:p14="http://schemas.microsoft.com/office/powerpoint/2010/main" val="2213615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10.19</a:t>
            </a:r>
          </a:p>
        </p:txBody>
      </p:sp>
      <p:sp>
        <p:nvSpPr>
          <p:cNvPr id="3" name="Content Placeholder 2"/>
          <p:cNvSpPr>
            <a:spLocks noGrp="1"/>
          </p:cNvSpPr>
          <p:nvPr>
            <p:ph idx="1"/>
          </p:nvPr>
        </p:nvSpPr>
        <p:spPr>
          <a:xfrm>
            <a:off x="685800" y="5638800"/>
            <a:ext cx="7772400" cy="1143000"/>
          </a:xfrm>
        </p:spPr>
        <p:txBody>
          <a:bodyPr/>
          <a:lstStyle/>
          <a:p>
            <a:r>
              <a:rPr lang="en-US" dirty="0"/>
              <a:t>Graph and its </a:t>
            </a:r>
            <a:r>
              <a:rPr lang="en-US" dirty="0" err="1"/>
              <a:t>Laplacian</a:t>
            </a:r>
            <a:r>
              <a:rPr lang="en-US" dirty="0"/>
              <a:t> matrix</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49</a:t>
            </a:fld>
            <a:endParaRPr lang="en-US"/>
          </a:p>
        </p:txBody>
      </p:sp>
      <p:pic>
        <p:nvPicPr>
          <p:cNvPr id="5" name="Picture 4" descr="10.16.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95400"/>
            <a:ext cx="4902200" cy="1638300"/>
          </a:xfrm>
          <a:prstGeom prst="rect">
            <a:avLst/>
          </a:prstGeom>
        </p:spPr>
      </p:pic>
      <p:pic>
        <p:nvPicPr>
          <p:cNvPr id="6" name="Picture 5" descr="10.1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060700"/>
            <a:ext cx="4878678" cy="2654300"/>
          </a:xfrm>
          <a:prstGeom prst="rect">
            <a:avLst/>
          </a:prstGeom>
        </p:spPr>
      </p:pic>
    </p:spTree>
    <p:extLst>
      <p:ext uri="{BB962C8B-B14F-4D97-AF65-F5344CB8AC3E}">
        <p14:creationId xmlns:p14="http://schemas.microsoft.com/office/powerpoint/2010/main" val="127334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0" y="1219200"/>
            <a:ext cx="7772400" cy="1362075"/>
          </a:xfrm>
        </p:spPr>
        <p:txBody>
          <a:bodyPr>
            <a:noAutofit/>
          </a:bodyPr>
          <a:lstStyle/>
          <a:p>
            <a:r>
              <a:rPr lang="en-US" sz="4400" dirty="0"/>
              <a:t>Community Detection (Graph Basics)</a:t>
            </a:r>
          </a:p>
        </p:txBody>
      </p:sp>
      <p:sp>
        <p:nvSpPr>
          <p:cNvPr id="8" name="Text Placeholder 7"/>
          <p:cNvSpPr>
            <a:spLocks noGrp="1"/>
          </p:cNvSpPr>
          <p:nvPr>
            <p:ph type="body" idx="1"/>
          </p:nvPr>
        </p:nvSpPr>
        <p:spPr>
          <a:xfrm>
            <a:off x="838200" y="2590800"/>
            <a:ext cx="7772400" cy="585787"/>
          </a:xfrm>
        </p:spPr>
        <p:txBody>
          <a:bodyPr/>
          <a:lstStyle/>
          <a:p>
            <a:r>
              <a:rPr lang="en-US" b="1" dirty="0"/>
              <a:t>How to find communities?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4231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Eigenvalues and Eigenvectors</a:t>
            </a:r>
          </a:p>
        </p:txBody>
      </p:sp>
      <p:sp>
        <p:nvSpPr>
          <p:cNvPr id="3" name="Content Placeholder 2"/>
          <p:cNvSpPr>
            <a:spLocks noGrp="1"/>
          </p:cNvSpPr>
          <p:nvPr>
            <p:ph idx="1"/>
          </p:nvPr>
        </p:nvSpPr>
        <p:spPr/>
        <p:txBody>
          <a:bodyPr/>
          <a:lstStyle/>
          <a:p>
            <a:r>
              <a:rPr lang="en-US" sz="2400" dirty="0"/>
              <a:t>The transformation matrix </a:t>
            </a:r>
            <a:r>
              <a:rPr lang="en-US" sz="2400" i="1" dirty="0"/>
              <a:t>A</a:t>
            </a:r>
            <a:r>
              <a:rPr lang="en-US" sz="2400" dirty="0"/>
              <a:t> </a:t>
            </a:r>
            <a:r>
              <a:rPr lang="en-US" sz="2400"/>
              <a:t>=              preserves </a:t>
            </a:r>
            <a:r>
              <a:rPr lang="en-US" sz="2400" dirty="0"/>
              <a:t>the direction of vectors parallel to </a:t>
            </a:r>
            <a:r>
              <a:rPr lang="en-US" sz="2400" b="1" dirty="0"/>
              <a:t>v</a:t>
            </a:r>
            <a:r>
              <a:rPr lang="en-US" sz="2400" dirty="0"/>
              <a:t> = (1,−1)</a:t>
            </a:r>
            <a:r>
              <a:rPr lang="en-US" sz="2400" baseline="30000" dirty="0"/>
              <a:t>T</a:t>
            </a:r>
            <a:r>
              <a:rPr lang="en-US" sz="2400" dirty="0"/>
              <a:t> (in purple) and </a:t>
            </a:r>
            <a:r>
              <a:rPr lang="en-US" sz="2400" b="1" dirty="0"/>
              <a:t>w</a:t>
            </a:r>
            <a:r>
              <a:rPr lang="en-US" sz="2400" dirty="0"/>
              <a:t> = (1,1)</a:t>
            </a:r>
            <a:r>
              <a:rPr lang="en-US" sz="2400" baseline="30000" dirty="0"/>
              <a:t>T</a:t>
            </a:r>
            <a:r>
              <a:rPr lang="en-US" sz="2400" dirty="0"/>
              <a:t> (in blue). The vectors in red are not parallel to either eigenvector, so, their directions are changed by the transformation.</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048000"/>
            <a:ext cx="3810000" cy="3810000"/>
          </a:xfrm>
          <a:prstGeom prst="rect">
            <a:avLst/>
          </a:prstGeom>
        </p:spPr>
      </p:pic>
      <p:sp>
        <p:nvSpPr>
          <p:cNvPr id="8" name="TextBox 7"/>
          <p:cNvSpPr txBox="1"/>
          <p:nvPr/>
        </p:nvSpPr>
        <p:spPr>
          <a:xfrm>
            <a:off x="304800" y="5715000"/>
            <a:ext cx="4267200" cy="584775"/>
          </a:xfrm>
          <a:prstGeom prst="rect">
            <a:avLst/>
          </a:prstGeom>
          <a:noFill/>
        </p:spPr>
        <p:txBody>
          <a:bodyPr wrap="square" rtlCol="0">
            <a:spAutoFit/>
          </a:bodyPr>
          <a:lstStyle/>
          <a:p>
            <a:r>
              <a:rPr lang="en-US" sz="1600" dirty="0"/>
              <a:t>https://</a:t>
            </a:r>
            <a:r>
              <a:rPr lang="en-US" sz="1600" dirty="0" err="1"/>
              <a:t>en.wikipedia.org</a:t>
            </a:r>
            <a:r>
              <a:rPr lang="en-US" sz="1600" dirty="0"/>
              <a:t>/wiki/</a:t>
            </a:r>
            <a:r>
              <a:rPr lang="en-US" sz="1600" dirty="0" err="1"/>
              <a:t>Eigenvalues_and_eigenvectors</a:t>
            </a:r>
            <a:endParaRPr lang="en-US" sz="1600" dirty="0"/>
          </a:p>
        </p:txBody>
      </p:sp>
      <p:pic>
        <p:nvPicPr>
          <p:cNvPr id="9" name="Picture 8"/>
          <p:cNvPicPr>
            <a:picLocks noChangeAspect="1"/>
          </p:cNvPicPr>
          <p:nvPr/>
        </p:nvPicPr>
        <p:blipFill>
          <a:blip r:embed="rId4"/>
          <a:stretch>
            <a:fillRect/>
          </a:stretch>
        </p:blipFill>
        <p:spPr>
          <a:xfrm>
            <a:off x="4953000" y="1153663"/>
            <a:ext cx="762000" cy="749300"/>
          </a:xfrm>
          <a:prstGeom prst="rect">
            <a:avLst/>
          </a:prstGeom>
        </p:spPr>
      </p:pic>
      <p:pic>
        <p:nvPicPr>
          <p:cNvPr id="14" name="Picture 13"/>
          <p:cNvPicPr>
            <a:picLocks noChangeAspect="1"/>
          </p:cNvPicPr>
          <p:nvPr/>
        </p:nvPicPr>
        <p:blipFill>
          <a:blip r:embed="rId5"/>
          <a:stretch>
            <a:fillRect/>
          </a:stretch>
        </p:blipFill>
        <p:spPr>
          <a:xfrm>
            <a:off x="1066800" y="4038600"/>
            <a:ext cx="2082800" cy="635000"/>
          </a:xfrm>
          <a:prstGeom prst="rect">
            <a:avLst/>
          </a:prstGeom>
        </p:spPr>
      </p:pic>
      <p:sp>
        <p:nvSpPr>
          <p:cNvPr id="6" name="TextBox 5"/>
          <p:cNvSpPr txBox="1"/>
          <p:nvPr/>
        </p:nvSpPr>
        <p:spPr>
          <a:xfrm>
            <a:off x="318697" y="5212323"/>
            <a:ext cx="4696607" cy="338554"/>
          </a:xfrm>
          <a:prstGeom prst="rect">
            <a:avLst/>
          </a:prstGeom>
          <a:noFill/>
        </p:spPr>
        <p:txBody>
          <a:bodyPr wrap="none" rtlCol="0">
            <a:spAutoFit/>
          </a:bodyPr>
          <a:lstStyle/>
          <a:p>
            <a:r>
              <a:rPr lang="en-US" sz="1600" dirty="0"/>
              <a:t>http://</a:t>
            </a:r>
            <a:r>
              <a:rPr lang="en-US" sz="1600" dirty="0" err="1"/>
              <a:t>setosa.io</a:t>
            </a:r>
            <a:r>
              <a:rPr lang="en-US" sz="1600" dirty="0"/>
              <a:t>/</a:t>
            </a:r>
            <a:r>
              <a:rPr lang="en-US" sz="1600" dirty="0" err="1"/>
              <a:t>ev</a:t>
            </a:r>
            <a:r>
              <a:rPr lang="en-US" sz="1600" dirty="0"/>
              <a:t>/eigenvectors-and-eigenvalues/</a:t>
            </a:r>
          </a:p>
        </p:txBody>
      </p:sp>
    </p:spTree>
    <p:extLst>
      <p:ext uri="{BB962C8B-B14F-4D97-AF65-F5344CB8AC3E}">
        <p14:creationId xmlns:p14="http://schemas.microsoft.com/office/powerpoint/2010/main" val="3238227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a:t>Examples of Eigenpairs for </a:t>
            </a:r>
            <a:r>
              <a:rPr lang="en-IE" i="1" dirty="0">
                <a:latin typeface="Times New Roman" panose="02020603050405020304" pitchFamily="18" charset="0"/>
                <a:cs typeface="Times New Roman" panose="02020603050405020304" pitchFamily="18" charset="0"/>
              </a:rPr>
              <a:t>L</a:t>
            </a:r>
            <a:endParaRPr lang="en-IE" sz="2400" i="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2644" name="Rectangle 4"/>
              <p:cNvSpPr>
                <a:spLocks noGrp="1" noChangeArrowheads="1"/>
              </p:cNvSpPr>
              <p:nvPr>
                <p:ph idx="1"/>
              </p:nvPr>
            </p:nvSpPr>
            <p:spPr/>
            <p:txBody>
              <a:bodyPr>
                <a:noAutofit/>
              </a:bodyPr>
              <a:lstStyle/>
              <a:p>
                <a:pPr eaLnBrk="1" hangingPunct="1">
                  <a:defRPr/>
                </a:pPr>
                <a:r>
                  <a:rPr lang="en-IE" sz="2400" b="1" dirty="0">
                    <a:solidFill>
                      <a:schemeClr val="tx2"/>
                    </a:solidFill>
                  </a:rPr>
                  <a:t>Laplacian matrix (</a:t>
                </a:r>
                <a:r>
                  <a:rPr lang="en-IE" sz="2400" b="1" i="1" dirty="0">
                    <a:solidFill>
                      <a:schemeClr val="tx2"/>
                    </a:solidFill>
                    <a:latin typeface="Times New Roman" panose="02020603050405020304" pitchFamily="18" charset="0"/>
                    <a:cs typeface="Times New Roman" panose="02020603050405020304" pitchFamily="18" charset="0"/>
                  </a:rPr>
                  <a:t>L=D-A</a:t>
                </a:r>
                <a:r>
                  <a:rPr lang="en-IE" sz="2400" b="1" dirty="0">
                    <a:solidFill>
                      <a:schemeClr val="tx2"/>
                    </a:solidFill>
                  </a:rPr>
                  <a:t>)</a:t>
                </a:r>
              </a:p>
              <a:p>
                <a:pPr lvl="1">
                  <a:defRPr/>
                </a:pPr>
                <a:r>
                  <a:rPr lang="en-IE" sz="2000" b="1" i="1" dirty="0">
                    <a:latin typeface="Times New Roman" pitchFamily="18" charset="0"/>
                    <a:cs typeface="Times New Roman" pitchFamily="18" charset="0"/>
                  </a:rPr>
                  <a:t>n x</a:t>
                </a:r>
                <a:r>
                  <a:rPr lang="en-IE" sz="2000" b="1" i="1" dirty="0">
                    <a:latin typeface="Times New Roman" pitchFamily="18" charset="0"/>
                    <a:cs typeface="Times New Roman" pitchFamily="18" charset="0"/>
                    <a:sym typeface="Symbol"/>
                  </a:rPr>
                  <a:t> </a:t>
                </a:r>
                <a:r>
                  <a:rPr lang="en-IE" sz="2000" b="1" i="1" dirty="0">
                    <a:latin typeface="Times New Roman" pitchFamily="18" charset="0"/>
                    <a:cs typeface="Times New Roman" pitchFamily="18" charset="0"/>
                  </a:rPr>
                  <a:t>n</a:t>
                </a:r>
                <a:r>
                  <a:rPr lang="en-IE" sz="2000" dirty="0"/>
                  <a:t> symmetric matrix</a:t>
                </a:r>
              </a:p>
              <a:p>
                <a:pPr lvl="1">
                  <a:defRPr/>
                </a:pPr>
                <a:endParaRPr lang="en-IE" sz="2000" dirty="0"/>
              </a:p>
              <a:p>
                <a:pPr lvl="1">
                  <a:defRPr/>
                </a:pPr>
                <a:endParaRPr lang="en-IE" sz="2000" dirty="0"/>
              </a:p>
              <a:p>
                <a:pPr marL="0" indent="0">
                  <a:buNone/>
                  <a:defRPr/>
                </a:pPr>
                <a:endParaRPr lang="en-US" sz="2400" b="1" dirty="0">
                  <a:solidFill>
                    <a:srgbClr val="0000FF"/>
                  </a:solidFill>
                </a:endParaRPr>
              </a:p>
              <a:p>
                <a:pPr>
                  <a:defRPr/>
                </a:pPr>
                <a:r>
                  <a:rPr lang="en-US" sz="2400" b="1" dirty="0">
                    <a:solidFill>
                      <a:srgbClr val="0000FF"/>
                    </a:solidFill>
                  </a:rPr>
                  <a:t>Eigenpair </a:t>
                </a:r>
                <a:r>
                  <a:rPr lang="en-US" sz="2400" b="1" i="1" dirty="0">
                    <a:solidFill>
                      <a:srgbClr val="0000FF"/>
                    </a:solidFill>
                    <a:latin typeface="Times New Roman" panose="02020603050405020304" pitchFamily="18" charset="0"/>
                    <a:cs typeface="Times New Roman" panose="02020603050405020304" pitchFamily="18" charset="0"/>
                  </a:rPr>
                  <a:t>x</a:t>
                </a:r>
                <a:r>
                  <a:rPr lang="en-US" sz="2400" b="1" dirty="0">
                    <a:solidFill>
                      <a:srgbClr val="0000FF"/>
                    </a:solidFill>
                  </a:rPr>
                  <a:t> and </a:t>
                </a:r>
                <a:r>
                  <a:rPr lang="en-US" sz="2400" b="1" i="1" dirty="0">
                    <a:solidFill>
                      <a:srgbClr val="0000FF"/>
                    </a:solidFill>
                    <a:latin typeface="Symbol" pitchFamily="2" charset="2"/>
                  </a:rPr>
                  <a:t>l</a:t>
                </a:r>
                <a:r>
                  <a:rPr lang="en-US" sz="2400" b="1" dirty="0">
                    <a:solidFill>
                      <a:srgbClr val="0000FF"/>
                    </a:solidFill>
                  </a:rPr>
                  <a:t> for </a:t>
                </a:r>
                <a:r>
                  <a:rPr lang="en-US" sz="2400" b="1" i="1" dirty="0">
                    <a:solidFill>
                      <a:srgbClr val="0000FF"/>
                    </a:solidFill>
                    <a:latin typeface="Times New Roman" panose="02020603050405020304" pitchFamily="18" charset="0"/>
                    <a:cs typeface="Times New Roman" panose="02020603050405020304" pitchFamily="18" charset="0"/>
                  </a:rPr>
                  <a:t>L</a:t>
                </a:r>
                <a:r>
                  <a:rPr lang="en-US" sz="2400" b="1" dirty="0">
                    <a:solidFill>
                      <a:srgbClr val="0000FF"/>
                    </a:solidFill>
                  </a:rPr>
                  <a:t>: </a:t>
                </a:r>
                <a:r>
                  <a:rPr lang="en-US" sz="2400" b="1" i="1" dirty="0">
                    <a:solidFill>
                      <a:srgbClr val="0000FF"/>
                    </a:solidFill>
                    <a:latin typeface="Times New Roman" panose="02020603050405020304" pitchFamily="18" charset="0"/>
                    <a:cs typeface="Times New Roman" panose="02020603050405020304" pitchFamily="18" charset="0"/>
                  </a:rPr>
                  <a:t>Lx=</a:t>
                </a:r>
                <a:r>
                  <a:rPr lang="en-US" sz="2400" b="1" i="1" dirty="0">
                    <a:solidFill>
                      <a:srgbClr val="0000FF"/>
                    </a:solidFill>
                    <a:latin typeface="Symbol" pitchFamily="2" charset="2"/>
                  </a:rPr>
                  <a:t>l</a:t>
                </a:r>
                <a:r>
                  <a:rPr lang="en-US" sz="2400" b="1" i="1" dirty="0">
                    <a:solidFill>
                      <a:srgbClr val="0000FF"/>
                    </a:solidFill>
                    <a:latin typeface="Times New Roman" panose="02020603050405020304" pitchFamily="18" charset="0"/>
                    <a:cs typeface="Times New Roman" panose="02020603050405020304" pitchFamily="18" charset="0"/>
                  </a:rPr>
                  <a:t>x</a:t>
                </a:r>
              </a:p>
              <a:p>
                <a:pPr>
                  <a:defRPr/>
                </a:pPr>
                <a:r>
                  <a:rPr lang="en-US" sz="2400" b="1" dirty="0">
                    <a:solidFill>
                      <a:srgbClr val="0000FF"/>
                    </a:solidFill>
                  </a:rPr>
                  <a:t>For </a:t>
                </a:r>
                <a:r>
                  <a:rPr lang="en-US" sz="2400" b="1" i="1" dirty="0">
                    <a:solidFill>
                      <a:srgbClr val="0000FF"/>
                    </a:solidFill>
                    <a:latin typeface="Times New Roman" panose="02020603050405020304" pitchFamily="18" charset="0"/>
                    <a:cs typeface="Times New Roman" panose="02020603050405020304" pitchFamily="18" charset="0"/>
                  </a:rPr>
                  <a:t>L</a:t>
                </a:r>
                <a:r>
                  <a:rPr lang="en-US" sz="2400" b="1" dirty="0">
                    <a:solidFill>
                      <a:srgbClr val="0000FF"/>
                    </a:solidFill>
                  </a:rPr>
                  <a:t>, what is a trivial eigenpair </a:t>
                </a:r>
                <a:r>
                  <a:rPr lang="en-US" sz="2400" b="1" i="1" dirty="0">
                    <a:solidFill>
                      <a:srgbClr val="0000FF"/>
                    </a:solidFill>
                    <a:latin typeface="Times New Roman" panose="02020603050405020304" pitchFamily="18" charset="0"/>
                    <a:cs typeface="Times New Roman" panose="02020603050405020304" pitchFamily="18" charset="0"/>
                  </a:rPr>
                  <a:t>x</a:t>
                </a:r>
                <a:r>
                  <a:rPr lang="en-US" sz="2400" b="1" dirty="0">
                    <a:solidFill>
                      <a:srgbClr val="0000FF"/>
                    </a:solidFill>
                  </a:rPr>
                  <a:t> and </a:t>
                </a:r>
                <a:r>
                  <a:rPr lang="en-US" sz="2400" b="1" i="1" dirty="0">
                    <a:solidFill>
                      <a:srgbClr val="0000FF"/>
                    </a:solidFill>
                    <a:latin typeface="Symbol" pitchFamily="2" charset="2"/>
                  </a:rPr>
                  <a:t>l</a:t>
                </a:r>
                <a:r>
                  <a:rPr lang="en-US" sz="2400" b="1" dirty="0">
                    <a:solidFill>
                      <a:srgbClr val="0000FF"/>
                    </a:solidFill>
                  </a:rPr>
                  <a:t>?</a:t>
                </a:r>
              </a:p>
              <a:p>
                <a:pPr lvl="1">
                  <a:defRPr/>
                </a:pPr>
                <a14:m>
                  <m:oMath xmlns:m="http://schemas.openxmlformats.org/officeDocument/2006/math">
                    <m:r>
                      <a:rPr lang="en-US" sz="2000" b="1" i="1" dirty="0" smtClean="0">
                        <a:latin typeface="Cambria Math"/>
                      </a:rPr>
                      <m:t>𝒙</m:t>
                    </m:r>
                    <m:r>
                      <a:rPr lang="en-US" sz="2000" b="1" i="1" dirty="0" smtClean="0">
                        <a:latin typeface="Cambria Math" panose="02040503050406030204" pitchFamily="18" charset="0"/>
                      </a:rPr>
                      <m:t>=</m:t>
                    </m:r>
                    <m:d>
                      <m:dPr>
                        <m:ctrlPr>
                          <a:rPr lang="en-US" sz="2000" b="1" i="1" dirty="0" smtClean="0">
                            <a:latin typeface="Cambria Math"/>
                          </a:rPr>
                        </m:ctrlPr>
                      </m:dPr>
                      <m:e>
                        <m:r>
                          <a:rPr lang="en-US" sz="2000" b="1" i="1" dirty="0" smtClean="0">
                            <a:latin typeface="Cambria Math"/>
                          </a:rPr>
                          <m:t>𝟏</m:t>
                        </m:r>
                        <m:r>
                          <a:rPr lang="en-US" sz="2000" b="1" i="1" dirty="0" smtClean="0">
                            <a:latin typeface="Cambria Math"/>
                          </a:rPr>
                          <m:t>,…,</m:t>
                        </m:r>
                        <m:r>
                          <a:rPr lang="en-US" sz="2000" b="1" i="1" dirty="0" smtClean="0">
                            <a:latin typeface="Cambria Math"/>
                          </a:rPr>
                          <m:t>𝟏</m:t>
                        </m:r>
                      </m:e>
                    </m:d>
                    <m:r>
                      <a:rPr lang="en-US" sz="2000" b="0" i="0" dirty="0" smtClean="0">
                        <a:latin typeface="Cambria Math" panose="02040503050406030204" pitchFamily="18" charset="0"/>
                      </a:rPr>
                      <m:t>,  </m:t>
                    </m:r>
                    <m:r>
                      <a:rPr lang="en-US" sz="2000" b="1" i="1" dirty="0" smtClean="0">
                        <a:latin typeface="Cambria Math"/>
                      </a:rPr>
                      <m:t>𝑳</m:t>
                    </m:r>
                    <m:r>
                      <a:rPr lang="en-US" sz="2000" b="1" i="1" dirty="0" smtClean="0">
                        <a:latin typeface="Cambria Math"/>
                      </a:rPr>
                      <m:t>⋅</m:t>
                    </m:r>
                    <m:r>
                      <a:rPr lang="en-US" sz="2000" b="1" i="1" dirty="0" smtClean="0">
                        <a:latin typeface="Cambria Math"/>
                      </a:rPr>
                      <m:t>𝒙</m:t>
                    </m:r>
                    <m:r>
                      <a:rPr lang="en-US" sz="2000" b="1" i="1" dirty="0" smtClean="0">
                        <a:latin typeface="Cambria Math"/>
                      </a:rPr>
                      <m:t>=</m:t>
                    </m:r>
                    <m:r>
                      <a:rPr lang="en-US" sz="2000" b="1" i="1" dirty="0" smtClean="0">
                        <a:latin typeface="Cambria Math"/>
                      </a:rPr>
                      <m:t>𝟎</m:t>
                    </m:r>
                  </m:oMath>
                </a14:m>
                <a:r>
                  <a:rPr lang="en-US" sz="2000" b="1" dirty="0"/>
                  <a:t> </a:t>
                </a:r>
                <a14:m>
                  <m:oMath xmlns:m="http://schemas.openxmlformats.org/officeDocument/2006/math">
                    <m:r>
                      <a:rPr lang="en-US" sz="2000" b="1" i="1" dirty="0">
                        <a:latin typeface="Cambria Math"/>
                      </a:rPr>
                      <m:t>⋅</m:t>
                    </m:r>
                    <m:r>
                      <a:rPr lang="en-US" sz="2000" b="1" i="1" dirty="0">
                        <a:latin typeface="Cambria Math"/>
                      </a:rPr>
                      <m:t>𝒙</m:t>
                    </m:r>
                    <m:r>
                      <a:rPr lang="en-US" sz="2000" b="0" i="0" dirty="0" smtClean="0">
                        <a:latin typeface="Cambria Math" panose="02040503050406030204" pitchFamily="18" charset="0"/>
                      </a:rPr>
                      <m:t>, </m:t>
                    </m:r>
                  </m:oMath>
                </a14:m>
                <a:r>
                  <a:rPr lang="en-US" sz="2000" dirty="0"/>
                  <a:t>so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a:rPr>
                          <m:t>𝝀</m:t>
                        </m:r>
                        <m:r>
                          <a:rPr lang="en-US" sz="2000" b="1" i="1" smtClean="0">
                            <a:latin typeface="Cambria Math" panose="02040503050406030204" pitchFamily="18" charset="0"/>
                          </a:rPr>
                          <m:t>=</m:t>
                        </m:r>
                        <m:r>
                          <a:rPr lang="en-US" sz="2000" b="1" i="1" smtClean="0">
                            <a:latin typeface="Cambria Math"/>
                          </a:rPr>
                          <m:t>𝝀</m:t>
                        </m:r>
                      </m:e>
                      <m:sub>
                        <m:r>
                          <a:rPr lang="en-US" sz="2000" b="1" i="1" smtClean="0">
                            <a:latin typeface="Cambria Math"/>
                          </a:rPr>
                          <m:t>𝟏</m:t>
                        </m:r>
                      </m:sub>
                    </m:sSub>
                    <m:r>
                      <a:rPr lang="en-US" sz="2000" b="1" i="1" smtClean="0">
                        <a:latin typeface="Cambria Math"/>
                      </a:rPr>
                      <m:t>=</m:t>
                    </m:r>
                    <m:r>
                      <a:rPr lang="en-US" sz="2000" b="1" i="1" smtClean="0">
                        <a:latin typeface="Cambria Math"/>
                      </a:rPr>
                      <m:t>𝟎</m:t>
                    </m:r>
                  </m:oMath>
                </a14:m>
                <a:r>
                  <a:rPr lang="en-US" sz="2000" b="1" dirty="0"/>
                  <a:t> (smallest eigenvalue)</a:t>
                </a:r>
              </a:p>
              <a:p>
                <a:pPr>
                  <a:defRPr/>
                </a:pPr>
                <a:r>
                  <a:rPr lang="en-US" sz="2400" b="1" dirty="0">
                    <a:solidFill>
                      <a:srgbClr val="008000"/>
                    </a:solidFill>
                  </a:rPr>
                  <a:t>In general, important properties of a symmetric matrix</a:t>
                </a:r>
              </a:p>
              <a:p>
                <a:pPr lvl="1">
                  <a:defRPr/>
                </a:pPr>
                <a:r>
                  <a:rPr lang="en-US" sz="2000" b="1" dirty="0"/>
                  <a:t>Eigenvalues</a:t>
                </a:r>
                <a:r>
                  <a:rPr lang="en-US" sz="2000" dirty="0"/>
                  <a:t> </a:t>
                </a:r>
                <a:r>
                  <a:rPr lang="en-US" sz="2000" i="1" dirty="0">
                    <a:latin typeface="Symbol" pitchFamily="2" charset="2"/>
                  </a:rPr>
                  <a:t>l</a:t>
                </a:r>
                <a:r>
                  <a:rPr lang="en-US" sz="2000" dirty="0"/>
                  <a:t> are non-negative real numbers</a:t>
                </a:r>
              </a:p>
              <a:p>
                <a:pPr lvl="1">
                  <a:defRPr/>
                </a:pPr>
                <a:r>
                  <a:rPr lang="en-US" sz="2000" b="1" dirty="0"/>
                  <a:t>Eigenvectors</a:t>
                </a:r>
                <a:r>
                  <a:rPr lang="en-US" sz="2000" dirty="0"/>
                  <a:t> </a:t>
                </a:r>
                <a:r>
                  <a:rPr lang="en-US" sz="2000" b="1" i="1" dirty="0">
                    <a:latin typeface="Times New Roman" panose="02020603050405020304" pitchFamily="18" charset="0"/>
                    <a:cs typeface="Times New Roman" panose="02020603050405020304" pitchFamily="18" charset="0"/>
                  </a:rPr>
                  <a:t>x</a:t>
                </a:r>
                <a:r>
                  <a:rPr lang="en-US" sz="2000" dirty="0"/>
                  <a:t> are real and orthogonal</a:t>
                </a:r>
                <a:endParaRPr lang="en-IE" sz="2000" dirty="0"/>
              </a:p>
            </p:txBody>
          </p:sp>
        </mc:Choice>
        <mc:Fallback>
          <p:sp>
            <p:nvSpPr>
              <p:cNvPr id="112644" name="Rectangle 4"/>
              <p:cNvSpPr>
                <a:spLocks noGrp="1" noRot="1" noChangeAspect="1" noMove="1" noResize="1" noEditPoints="1" noAdjustHandles="1" noChangeArrowheads="1" noChangeShapeType="1" noTextEdit="1"/>
              </p:cNvSpPr>
              <p:nvPr>
                <p:ph idx="1"/>
              </p:nvPr>
            </p:nvSpPr>
            <p:spPr>
              <a:blipFill>
                <a:blip r:embed="rId2"/>
                <a:stretch>
                  <a:fillRect l="-1142" t="-1362" r="-163"/>
                </a:stretch>
              </a:blipFill>
            </p:spPr>
            <p:txBody>
              <a:bodyPr/>
              <a:lstStyle/>
              <a:p>
                <a:r>
                  <a:rPr lang="en-US">
                    <a:noFill/>
                  </a:rPr>
                  <a:t> </a:t>
                </a:r>
              </a:p>
            </p:txBody>
          </p:sp>
        </mc:Fallback>
      </mc:AlternateContent>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51</a:t>
            </a:fld>
            <a:endParaRPr lang="en-IE"/>
          </a:p>
        </p:txBody>
      </p:sp>
      <p:sp>
        <p:nvSpPr>
          <p:cNvPr id="112735" name="AutoShape 95"/>
          <p:cNvSpPr>
            <a:spLocks noChangeArrowheads="1"/>
          </p:cNvSpPr>
          <p:nvPr/>
        </p:nvSpPr>
        <p:spPr bwMode="auto">
          <a:xfrm>
            <a:off x="4475566" y="218938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mc:Choice xmlns:a14="http://schemas.microsoft.com/office/drawing/2010/main" Requires="a14">
          <p:sp>
            <p:nvSpPr>
              <p:cNvPr id="20510" name="Text Box 97"/>
              <p:cNvSpPr txBox="1">
                <a:spLocks noChangeArrowheads="1"/>
              </p:cNvSpPr>
              <p:nvPr/>
            </p:nvSpPr>
            <p:spPr bwMode="auto">
              <a:xfrm>
                <a:off x="3861903" y="2684820"/>
                <a:ext cx="1905000" cy="461665"/>
              </a:xfrm>
              <a:prstGeom prst="rect">
                <a:avLst/>
              </a:prstGeom>
              <a:noFill/>
              <a:ln w="9525">
                <a:noFill/>
                <a:miter lim="800000"/>
                <a:headEnd/>
                <a:tailEnd/>
              </a:ln>
            </p:spPr>
            <p:txBody>
              <a:bodyPr wrap="square">
                <a:spAutoFit/>
              </a:bodyPr>
              <a:lstStyle/>
              <a:p>
                <a:pPr algn="ctr" eaLnBrk="0" hangingPunct="0"/>
                <a14:m>
                  <m:oMathPara xmlns:m="http://schemas.openxmlformats.org/officeDocument/2006/math">
                    <m:oMathParaPr>
                      <m:jc m:val="centerGroup"/>
                    </m:oMathParaPr>
                    <m:oMath xmlns:m="http://schemas.openxmlformats.org/officeDocument/2006/math">
                      <m:r>
                        <a:rPr lang="en-IE" b="1" i="1" dirty="0" smtClean="0">
                          <a:solidFill>
                            <a:srgbClr val="008000"/>
                          </a:solidFill>
                          <a:latin typeface="Cambria Math"/>
                        </a:rPr>
                        <m:t>𝑳</m:t>
                      </m:r>
                      <m:r>
                        <a:rPr lang="en-IE" b="1" i="1" dirty="0" smtClean="0">
                          <a:solidFill>
                            <a:srgbClr val="008000"/>
                          </a:solidFill>
                          <a:latin typeface="Cambria Math"/>
                        </a:rPr>
                        <m:t>=</m:t>
                      </m:r>
                      <m:r>
                        <a:rPr lang="en-IE" b="1" i="1" dirty="0" smtClean="0">
                          <a:solidFill>
                            <a:srgbClr val="008000"/>
                          </a:solidFill>
                          <a:latin typeface="Cambria Math"/>
                        </a:rPr>
                        <m:t>𝑫</m:t>
                      </m:r>
                      <m:r>
                        <a:rPr lang="en-IE" b="1" i="1" dirty="0" smtClean="0">
                          <a:solidFill>
                            <a:srgbClr val="008000"/>
                          </a:solidFill>
                          <a:latin typeface="Cambria Math"/>
                        </a:rPr>
                        <m:t>−</m:t>
                      </m:r>
                      <m:r>
                        <a:rPr lang="en-IE" b="1" i="1" dirty="0" smtClean="0">
                          <a:solidFill>
                            <a:srgbClr val="008000"/>
                          </a:solidFill>
                          <a:latin typeface="Cambria Math"/>
                        </a:rPr>
                        <m:t>𝑨</m:t>
                      </m:r>
                    </m:oMath>
                  </m:oMathPara>
                </a14:m>
                <a:endParaRPr lang="en-IE" b="1" i="1" dirty="0">
                  <a:solidFill>
                    <a:srgbClr val="008000"/>
                  </a:solidFill>
                  <a:latin typeface="Times New Roman" pitchFamily="18" charset="0"/>
                </a:endParaRPr>
              </a:p>
            </p:txBody>
          </p:sp>
        </mc:Choice>
        <mc:Fallback>
          <p:sp>
            <p:nvSpPr>
              <p:cNvPr id="20510" name="Text Box 97"/>
              <p:cNvSpPr txBox="1">
                <a:spLocks noRot="1" noChangeAspect="1" noMove="1" noResize="1" noEditPoints="1" noAdjustHandles="1" noChangeArrowheads="1" noChangeShapeType="1" noTextEdit="1"/>
              </p:cNvSpPr>
              <p:nvPr/>
            </p:nvSpPr>
            <p:spPr bwMode="auto">
              <a:xfrm>
                <a:off x="3861903" y="2684820"/>
                <a:ext cx="1905000" cy="461665"/>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361674" y="2362200"/>
            <a:ext cx="2332568" cy="9144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1</a:t>
              </a:r>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3</a:t>
              </a:r>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2</a:t>
              </a:r>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5</a:t>
              </a:r>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4</a:t>
              </a:r>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t>6</a:t>
              </a:r>
            </a:p>
          </p:txBody>
        </p:sp>
      </p:grpSp>
      <p:graphicFrame>
        <p:nvGraphicFramePr>
          <p:cNvPr id="45" name="Group 416"/>
          <p:cNvGraphicFramePr>
            <a:graphicFrameLocks/>
          </p:cNvGraphicFramePr>
          <p:nvPr>
            <p:extLst>
              <p:ext uri="{D42A27DB-BD31-4B8C-83A1-F6EECF244321}">
                <p14:modId xmlns:p14="http://schemas.microsoft.com/office/powerpoint/2010/main" val="2063665948"/>
              </p:ext>
            </p:extLst>
          </p:nvPr>
        </p:nvGraphicFramePr>
        <p:xfrm>
          <a:off x="5772715" y="1323366"/>
          <a:ext cx="2446689" cy="2362080"/>
        </p:xfrm>
        <a:graphic>
          <a:graphicData uri="http://schemas.openxmlformats.org/drawingml/2006/table">
            <a:tbl>
              <a:tblPr/>
              <a:tblGrid>
                <a:gridCol w="347133">
                  <a:extLst>
                    <a:ext uri="{9D8B030D-6E8A-4147-A177-3AD203B41FA5}">
                      <a16:colId xmlns:a16="http://schemas.microsoft.com/office/drawing/2014/main" val="20000"/>
                    </a:ext>
                  </a:extLst>
                </a:gridCol>
                <a:gridCol w="348330">
                  <a:extLst>
                    <a:ext uri="{9D8B030D-6E8A-4147-A177-3AD203B41FA5}">
                      <a16:colId xmlns:a16="http://schemas.microsoft.com/office/drawing/2014/main" val="20001"/>
                    </a:ext>
                  </a:extLst>
                </a:gridCol>
                <a:gridCol w="350724">
                  <a:extLst>
                    <a:ext uri="{9D8B030D-6E8A-4147-A177-3AD203B41FA5}">
                      <a16:colId xmlns:a16="http://schemas.microsoft.com/office/drawing/2014/main" val="20002"/>
                    </a:ext>
                  </a:extLst>
                </a:gridCol>
                <a:gridCol w="351921">
                  <a:extLst>
                    <a:ext uri="{9D8B030D-6E8A-4147-A177-3AD203B41FA5}">
                      <a16:colId xmlns:a16="http://schemas.microsoft.com/office/drawing/2014/main" val="20003"/>
                    </a:ext>
                  </a:extLst>
                </a:gridCol>
                <a:gridCol w="348330">
                  <a:extLst>
                    <a:ext uri="{9D8B030D-6E8A-4147-A177-3AD203B41FA5}">
                      <a16:colId xmlns:a16="http://schemas.microsoft.com/office/drawing/2014/main" val="20004"/>
                    </a:ext>
                  </a:extLst>
                </a:gridCol>
                <a:gridCol w="351921">
                  <a:extLst>
                    <a:ext uri="{9D8B030D-6E8A-4147-A177-3AD203B41FA5}">
                      <a16:colId xmlns:a16="http://schemas.microsoft.com/office/drawing/2014/main" val="20005"/>
                    </a:ext>
                  </a:extLst>
                </a:gridCol>
                <a:gridCol w="348330">
                  <a:extLst>
                    <a:ext uri="{9D8B030D-6E8A-4147-A177-3AD203B41FA5}">
                      <a16:colId xmlns:a16="http://schemas.microsoft.com/office/drawing/2014/main" val="20006"/>
                    </a:ext>
                  </a:extLst>
                </a:gridCol>
              </a:tblGrid>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074">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pic>
        <p:nvPicPr>
          <p:cNvPr id="2" name="Picture 1"/>
          <p:cNvPicPr>
            <a:picLocks noChangeAspect="1"/>
          </p:cNvPicPr>
          <p:nvPr/>
        </p:nvPicPr>
        <p:blipFill>
          <a:blip r:embed="rId4">
            <a:clrChange>
              <a:clrFrom>
                <a:srgbClr val="FFFFFF"/>
              </a:clrFrom>
              <a:clrTo>
                <a:srgbClr val="FFFFFF">
                  <a:alpha val="0"/>
                </a:srgbClr>
              </a:clrTo>
            </a:clrChange>
          </a:blip>
          <a:stretch>
            <a:fillRect/>
          </a:stretch>
        </p:blipFill>
        <p:spPr>
          <a:xfrm>
            <a:off x="5801129" y="5268482"/>
            <a:ext cx="2057400" cy="903718"/>
          </a:xfrm>
          <a:prstGeom prst="rect">
            <a:avLst/>
          </a:prstGeom>
        </p:spPr>
      </p:pic>
    </p:spTree>
    <p:extLst>
      <p:ext uri="{BB962C8B-B14F-4D97-AF65-F5344CB8AC3E}">
        <p14:creationId xmlns:p14="http://schemas.microsoft.com/office/powerpoint/2010/main" val="211514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3962400" cy="1143000"/>
          </a:xfrm>
        </p:spPr>
        <p:txBody>
          <a:bodyPr/>
          <a:lstStyle/>
          <a:p>
            <a:r>
              <a:rPr lang="en-US" dirty="0"/>
              <a:t>Example (cont.)</a:t>
            </a:r>
          </a:p>
        </p:txBody>
      </p:sp>
      <p:sp>
        <p:nvSpPr>
          <p:cNvPr id="3" name="Content Placeholder 2"/>
          <p:cNvSpPr>
            <a:spLocks noGrp="1"/>
          </p:cNvSpPr>
          <p:nvPr>
            <p:ph idx="1"/>
          </p:nvPr>
        </p:nvSpPr>
        <p:spPr>
          <a:xfrm>
            <a:off x="685800" y="4114800"/>
            <a:ext cx="7772400" cy="2133600"/>
          </a:xfrm>
        </p:spPr>
        <p:txBody>
          <a:bodyPr/>
          <a:lstStyle/>
          <a:p>
            <a:r>
              <a:rPr lang="en-US" sz="2400" dirty="0"/>
              <a:t>Use standard math package to find all eigenvalues and eigenvectors</a:t>
            </a:r>
          </a:p>
          <a:p>
            <a:pPr lvl="1"/>
            <a:r>
              <a:rPr lang="en-US" sz="2000" dirty="0"/>
              <a:t>(Have not scaled eigenvectors to length 1, but could so easily)</a:t>
            </a:r>
          </a:p>
          <a:p>
            <a:r>
              <a:rPr lang="en-US" sz="2400" dirty="0"/>
              <a:t>Second eigenvector has three positive and three negative components </a:t>
            </a:r>
          </a:p>
          <a:p>
            <a:r>
              <a:rPr lang="en-US" sz="2400" dirty="0"/>
              <a:t>Suggest obvious partitioning of {1,2,3} and {4,5,6}</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52</a:t>
            </a:fld>
            <a:endParaRPr lang="en-US"/>
          </a:p>
        </p:txBody>
      </p:sp>
      <p:pic>
        <p:nvPicPr>
          <p:cNvPr id="5" name="Picture 4" descr="10.18.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43000"/>
            <a:ext cx="7145867" cy="2895600"/>
          </a:xfrm>
          <a:prstGeom prst="rect">
            <a:avLst/>
          </a:prstGeom>
        </p:spPr>
      </p:pic>
      <p:pic>
        <p:nvPicPr>
          <p:cNvPr id="6" name="Picture 5" descr="10.1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539" y="-396"/>
            <a:ext cx="4105352" cy="1371996"/>
          </a:xfrm>
          <a:prstGeom prst="rect">
            <a:avLst/>
          </a:prstGeom>
        </p:spPr>
      </p:pic>
      <p:sp>
        <p:nvSpPr>
          <p:cNvPr id="7" name="TextBox 6">
            <a:extLst>
              <a:ext uri="{FF2B5EF4-FFF2-40B4-BE49-F238E27FC236}">
                <a16:creationId xmlns:a16="http://schemas.microsoft.com/office/drawing/2014/main" id="{605E6D53-5867-9A4B-A9C9-0F1E4A992C60}"/>
              </a:ext>
            </a:extLst>
          </p:cNvPr>
          <p:cNvSpPr txBox="1"/>
          <p:nvPr/>
        </p:nvSpPr>
        <p:spPr>
          <a:xfrm rot="5400000">
            <a:off x="1072709" y="2584891"/>
            <a:ext cx="1669047"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Eigenvector</a:t>
            </a:r>
          </a:p>
        </p:txBody>
      </p:sp>
      <p:sp>
        <p:nvSpPr>
          <p:cNvPr id="8" name="Rectangle 7">
            <a:extLst>
              <a:ext uri="{FF2B5EF4-FFF2-40B4-BE49-F238E27FC236}">
                <a16:creationId xmlns:a16="http://schemas.microsoft.com/office/drawing/2014/main" id="{D5020793-B635-3C48-A4A7-DA5ACB116000}"/>
              </a:ext>
            </a:extLst>
          </p:cNvPr>
          <p:cNvSpPr/>
          <p:nvPr/>
        </p:nvSpPr>
        <p:spPr bwMode="auto">
          <a:xfrm>
            <a:off x="1143000" y="1805012"/>
            <a:ext cx="1524000" cy="30031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929555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Ncut</a:t>
            </a:r>
            <a:r>
              <a:rPr lang="en-US" dirty="0"/>
              <a:t> as an optimization problem</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53</a:t>
            </a:fld>
            <a:endParaRPr lang="en-US"/>
          </a:p>
        </p:txBody>
      </p:sp>
      <p:pic>
        <p:nvPicPr>
          <p:cNvPr id="5" name="Picture 4"/>
          <p:cNvPicPr>
            <a:picLocks noChangeAspect="1"/>
          </p:cNvPicPr>
          <p:nvPr/>
        </p:nvPicPr>
        <p:blipFill rotWithShape="1">
          <a:blip r:embed="rId2"/>
          <a:srcRect t="22875"/>
          <a:stretch/>
        </p:blipFill>
        <p:spPr>
          <a:xfrm>
            <a:off x="3991053" y="5979525"/>
            <a:ext cx="5192883" cy="875754"/>
          </a:xfrm>
          <a:prstGeom prst="rect">
            <a:avLst/>
          </a:prstGeom>
        </p:spPr>
      </p:pic>
      <p:pic>
        <p:nvPicPr>
          <p:cNvPr id="6" name="Picture 5"/>
          <p:cNvPicPr>
            <a:picLocks noChangeAspect="1"/>
          </p:cNvPicPr>
          <p:nvPr/>
        </p:nvPicPr>
        <p:blipFill>
          <a:blip r:embed="rId3"/>
          <a:stretch>
            <a:fillRect/>
          </a:stretch>
        </p:blipFill>
        <p:spPr>
          <a:xfrm>
            <a:off x="772018" y="5514075"/>
            <a:ext cx="3219035" cy="485892"/>
          </a:xfrm>
          <a:prstGeom prst="rect">
            <a:avLst/>
          </a:prstGeom>
        </p:spPr>
      </p:pic>
      <p:pic>
        <p:nvPicPr>
          <p:cNvPr id="7" name="Picture 6"/>
          <p:cNvPicPr>
            <a:picLocks noChangeAspect="1"/>
          </p:cNvPicPr>
          <p:nvPr/>
        </p:nvPicPr>
        <p:blipFill>
          <a:blip r:embed="rId4"/>
          <a:stretch>
            <a:fillRect/>
          </a:stretch>
        </p:blipFill>
        <p:spPr>
          <a:xfrm>
            <a:off x="3502933" y="4801597"/>
            <a:ext cx="1010378" cy="518843"/>
          </a:xfrm>
          <a:prstGeom prst="rect">
            <a:avLst/>
          </a:prstGeom>
        </p:spPr>
      </p:pic>
      <p:pic>
        <p:nvPicPr>
          <p:cNvPr id="13" name="Picture 12">
            <a:extLst>
              <a:ext uri="{FF2B5EF4-FFF2-40B4-BE49-F238E27FC236}">
                <a16:creationId xmlns:a16="http://schemas.microsoft.com/office/drawing/2014/main" id="{FEC2405E-19FF-0E4B-98B1-DAF2E724234F}"/>
              </a:ext>
            </a:extLst>
          </p:cNvPr>
          <p:cNvPicPr>
            <a:picLocks noChangeAspect="1"/>
          </p:cNvPicPr>
          <p:nvPr/>
        </p:nvPicPr>
        <p:blipFill>
          <a:blip r:embed="rId5"/>
          <a:stretch>
            <a:fillRect/>
          </a:stretch>
        </p:blipFill>
        <p:spPr>
          <a:xfrm>
            <a:off x="429596" y="4555088"/>
            <a:ext cx="2057400" cy="1069041"/>
          </a:xfrm>
          <a:prstGeom prst="rect">
            <a:avLst/>
          </a:prstGeom>
        </p:spPr>
      </p:pic>
      <p:pic>
        <p:nvPicPr>
          <p:cNvPr id="14" name="Picture 13">
            <a:extLst>
              <a:ext uri="{FF2B5EF4-FFF2-40B4-BE49-F238E27FC236}">
                <a16:creationId xmlns:a16="http://schemas.microsoft.com/office/drawing/2014/main" id="{9A4748E8-D12F-0C4C-9661-F04FB4E625C0}"/>
              </a:ext>
            </a:extLst>
          </p:cNvPr>
          <p:cNvPicPr>
            <a:picLocks noChangeAspect="1"/>
          </p:cNvPicPr>
          <p:nvPr/>
        </p:nvPicPr>
        <p:blipFill rotWithShape="1">
          <a:blip r:embed="rId6"/>
          <a:srcRect l="2779" r="2777"/>
          <a:stretch/>
        </p:blipFill>
        <p:spPr>
          <a:xfrm>
            <a:off x="1732581" y="3991220"/>
            <a:ext cx="2590801" cy="647700"/>
          </a:xfrm>
          <a:prstGeom prst="rect">
            <a:avLst/>
          </a:prstGeom>
        </p:spPr>
      </p:pic>
      <p:sp>
        <p:nvSpPr>
          <p:cNvPr id="15" name="TextBox 14">
            <a:extLst>
              <a:ext uri="{FF2B5EF4-FFF2-40B4-BE49-F238E27FC236}">
                <a16:creationId xmlns:a16="http://schemas.microsoft.com/office/drawing/2014/main" id="{F9D6ACC1-46FD-A54F-8A7A-984C0DAB9FF7}"/>
              </a:ext>
            </a:extLst>
          </p:cNvPr>
          <p:cNvSpPr txBox="1"/>
          <p:nvPr/>
        </p:nvSpPr>
        <p:spPr>
          <a:xfrm>
            <a:off x="133430" y="4072765"/>
            <a:ext cx="1633909" cy="461665"/>
          </a:xfrm>
          <a:prstGeom prst="rect">
            <a:avLst/>
          </a:prstGeom>
          <a:noFill/>
        </p:spPr>
        <p:txBody>
          <a:bodyPr wrap="none" rtlCol="0">
            <a:spAutoFit/>
          </a:bodyPr>
          <a:lstStyle/>
          <a:p>
            <a:r>
              <a:rPr lang="en-US" dirty="0"/>
              <a:t>Let degree</a:t>
            </a:r>
          </a:p>
        </p:txBody>
      </p:sp>
      <p:sp>
        <p:nvSpPr>
          <p:cNvPr id="16" name="TextBox 15">
            <a:extLst>
              <a:ext uri="{FF2B5EF4-FFF2-40B4-BE49-F238E27FC236}">
                <a16:creationId xmlns:a16="http://schemas.microsoft.com/office/drawing/2014/main" id="{5D89099F-028F-C647-81D7-F4B69B61A6D8}"/>
              </a:ext>
            </a:extLst>
          </p:cNvPr>
          <p:cNvSpPr txBox="1"/>
          <p:nvPr/>
        </p:nvSpPr>
        <p:spPr>
          <a:xfrm>
            <a:off x="133430" y="4848447"/>
            <a:ext cx="603050" cy="461665"/>
          </a:xfrm>
          <a:prstGeom prst="rect">
            <a:avLst/>
          </a:prstGeom>
          <a:noFill/>
        </p:spPr>
        <p:txBody>
          <a:bodyPr wrap="none" rtlCol="0">
            <a:spAutoFit/>
          </a:bodyPr>
          <a:lstStyle/>
          <a:p>
            <a:r>
              <a:rPr lang="en-US" dirty="0"/>
              <a:t>Let</a:t>
            </a:r>
          </a:p>
        </p:txBody>
      </p:sp>
      <p:sp>
        <p:nvSpPr>
          <p:cNvPr id="17" name="TextBox 16">
            <a:extLst>
              <a:ext uri="{FF2B5EF4-FFF2-40B4-BE49-F238E27FC236}">
                <a16:creationId xmlns:a16="http://schemas.microsoft.com/office/drawing/2014/main" id="{9086A07A-52DF-EB4D-9DB6-D7148FB0C79C}"/>
              </a:ext>
            </a:extLst>
          </p:cNvPr>
          <p:cNvSpPr txBox="1"/>
          <p:nvPr/>
        </p:nvSpPr>
        <p:spPr>
          <a:xfrm>
            <a:off x="2805899" y="4858775"/>
            <a:ext cx="688009" cy="461665"/>
          </a:xfrm>
          <a:prstGeom prst="rect">
            <a:avLst/>
          </a:prstGeom>
          <a:noFill/>
        </p:spPr>
        <p:txBody>
          <a:bodyPr wrap="none" rtlCol="0">
            <a:spAutoFit/>
          </a:bodyPr>
          <a:lstStyle/>
          <a:p>
            <a:r>
              <a:rPr lang="en-US" dirty="0"/>
              <a:t>and</a:t>
            </a:r>
          </a:p>
        </p:txBody>
      </p:sp>
      <p:sp>
        <p:nvSpPr>
          <p:cNvPr id="18" name="TextBox 17">
            <a:extLst>
              <a:ext uri="{FF2B5EF4-FFF2-40B4-BE49-F238E27FC236}">
                <a16:creationId xmlns:a16="http://schemas.microsoft.com/office/drawing/2014/main" id="{4E5EA6E9-2F8D-D249-BFDA-1EE21B93524A}"/>
              </a:ext>
            </a:extLst>
          </p:cNvPr>
          <p:cNvSpPr txBox="1"/>
          <p:nvPr/>
        </p:nvSpPr>
        <p:spPr>
          <a:xfrm>
            <a:off x="4323382" y="4096674"/>
            <a:ext cx="4137671" cy="461665"/>
          </a:xfrm>
          <a:prstGeom prst="rect">
            <a:avLst/>
          </a:prstGeom>
          <a:noFill/>
        </p:spPr>
        <p:txBody>
          <a:bodyPr wrap="none" rtlCol="0">
            <a:spAutoFit/>
          </a:bodyPr>
          <a:lstStyle/>
          <a:p>
            <a:r>
              <a:rPr lang="en-US" dirty="0"/>
              <a:t>when in our case, w(</a:t>
            </a:r>
            <a:r>
              <a:rPr lang="en-US" dirty="0" err="1"/>
              <a:t>i</a:t>
            </a:r>
            <a:r>
              <a:rPr lang="en-US" dirty="0"/>
              <a:t>, j) = 1</a:t>
            </a:r>
          </a:p>
        </p:txBody>
      </p:sp>
      <p:pic>
        <p:nvPicPr>
          <p:cNvPr id="20" name="Picture 19" descr="10.16.tiff">
            <a:extLst>
              <a:ext uri="{FF2B5EF4-FFF2-40B4-BE49-F238E27FC236}">
                <a16:creationId xmlns:a16="http://schemas.microsoft.com/office/drawing/2014/main" id="{73972B87-DBA0-D04B-9929-FDFB768E0C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1053" y="2244534"/>
            <a:ext cx="4902200" cy="1638300"/>
          </a:xfrm>
          <a:prstGeom prst="rect">
            <a:avLst/>
          </a:prstGeom>
        </p:spPr>
      </p:pic>
      <p:sp>
        <p:nvSpPr>
          <p:cNvPr id="21" name="TextBox 20">
            <a:extLst>
              <a:ext uri="{FF2B5EF4-FFF2-40B4-BE49-F238E27FC236}">
                <a16:creationId xmlns:a16="http://schemas.microsoft.com/office/drawing/2014/main" id="{3DE9DA4E-AB65-B746-A320-E26BEA1A5845}"/>
              </a:ext>
            </a:extLst>
          </p:cNvPr>
          <p:cNvSpPr txBox="1"/>
          <p:nvPr/>
        </p:nvSpPr>
        <p:spPr>
          <a:xfrm>
            <a:off x="134332" y="5544663"/>
            <a:ext cx="603050" cy="461665"/>
          </a:xfrm>
          <a:prstGeom prst="rect">
            <a:avLst/>
          </a:prstGeom>
          <a:noFill/>
        </p:spPr>
        <p:txBody>
          <a:bodyPr wrap="none" rtlCol="0">
            <a:spAutoFit/>
          </a:bodyPr>
          <a:lstStyle/>
          <a:p>
            <a:r>
              <a:rPr lang="en-US" dirty="0"/>
              <a:t>Let</a:t>
            </a:r>
          </a:p>
        </p:txBody>
      </p:sp>
      <p:pic>
        <p:nvPicPr>
          <p:cNvPr id="19" name="Picture 18">
            <a:extLst>
              <a:ext uri="{FF2B5EF4-FFF2-40B4-BE49-F238E27FC236}">
                <a16:creationId xmlns:a16="http://schemas.microsoft.com/office/drawing/2014/main" id="{EDE892E7-2501-8E41-A6B3-E778E66EBB2F}"/>
              </a:ext>
            </a:extLst>
          </p:cNvPr>
          <p:cNvPicPr>
            <a:picLocks noChangeAspect="1"/>
          </p:cNvPicPr>
          <p:nvPr/>
        </p:nvPicPr>
        <p:blipFill>
          <a:blip r:embed="rId8"/>
          <a:stretch>
            <a:fillRect/>
          </a:stretch>
        </p:blipFill>
        <p:spPr>
          <a:xfrm>
            <a:off x="685800" y="1305640"/>
            <a:ext cx="5133109" cy="372491"/>
          </a:xfrm>
          <a:prstGeom prst="rect">
            <a:avLst/>
          </a:prstGeom>
        </p:spPr>
      </p:pic>
      <p:sp>
        <p:nvSpPr>
          <p:cNvPr id="22" name="TextBox 21">
            <a:extLst>
              <a:ext uri="{FF2B5EF4-FFF2-40B4-BE49-F238E27FC236}">
                <a16:creationId xmlns:a16="http://schemas.microsoft.com/office/drawing/2014/main" id="{533A81B3-4307-5241-93BC-CFC9F1715993}"/>
              </a:ext>
            </a:extLst>
          </p:cNvPr>
          <p:cNvSpPr txBox="1"/>
          <p:nvPr/>
        </p:nvSpPr>
        <p:spPr>
          <a:xfrm>
            <a:off x="133430" y="1244167"/>
            <a:ext cx="603050" cy="461665"/>
          </a:xfrm>
          <a:prstGeom prst="rect">
            <a:avLst/>
          </a:prstGeom>
          <a:noFill/>
        </p:spPr>
        <p:txBody>
          <a:bodyPr wrap="none" rtlCol="0">
            <a:spAutoFit/>
          </a:bodyPr>
          <a:lstStyle/>
          <a:p>
            <a:r>
              <a:rPr lang="en-US" dirty="0"/>
              <a:t>Let</a:t>
            </a:r>
          </a:p>
        </p:txBody>
      </p:sp>
      <p:sp>
        <p:nvSpPr>
          <p:cNvPr id="23" name="TextBox 22">
            <a:extLst>
              <a:ext uri="{FF2B5EF4-FFF2-40B4-BE49-F238E27FC236}">
                <a16:creationId xmlns:a16="http://schemas.microsoft.com/office/drawing/2014/main" id="{5A588A07-07C3-F649-8D08-A5C712A8EA1E}"/>
              </a:ext>
            </a:extLst>
          </p:cNvPr>
          <p:cNvSpPr txBox="1"/>
          <p:nvPr/>
        </p:nvSpPr>
        <p:spPr>
          <a:xfrm>
            <a:off x="1448796" y="2816444"/>
            <a:ext cx="2714205" cy="461665"/>
          </a:xfrm>
          <a:prstGeom prst="rect">
            <a:avLst/>
          </a:prstGeom>
          <a:noFill/>
        </p:spPr>
        <p:txBody>
          <a:bodyPr wrap="none" rtlCol="0">
            <a:spAutoFit/>
          </a:bodyPr>
          <a:lstStyle/>
          <a:p>
            <a:r>
              <a:rPr lang="en-US" dirty="0"/>
              <a:t>(-1, -1, -1, 1, 1, 1)</a:t>
            </a:r>
          </a:p>
        </p:txBody>
      </p:sp>
      <p:sp>
        <p:nvSpPr>
          <p:cNvPr id="24" name="TextBox 23">
            <a:extLst>
              <a:ext uri="{FF2B5EF4-FFF2-40B4-BE49-F238E27FC236}">
                <a16:creationId xmlns:a16="http://schemas.microsoft.com/office/drawing/2014/main" id="{EFDD9BFB-3730-7140-9CE5-E937BAF35B9F}"/>
              </a:ext>
            </a:extLst>
          </p:cNvPr>
          <p:cNvSpPr txBox="1"/>
          <p:nvPr/>
        </p:nvSpPr>
        <p:spPr>
          <a:xfrm>
            <a:off x="332509" y="1766455"/>
            <a:ext cx="5800562" cy="461665"/>
          </a:xfrm>
          <a:prstGeom prst="rect">
            <a:avLst/>
          </a:prstGeom>
          <a:noFill/>
        </p:spPr>
        <p:txBody>
          <a:bodyPr wrap="none" rtlCol="0">
            <a:spAutoFit/>
          </a:bodyPr>
          <a:lstStyle/>
          <a:p>
            <a:r>
              <a:rPr lang="en-US" dirty="0"/>
              <a:t>x</a:t>
            </a:r>
            <a:r>
              <a:rPr lang="en-US" baseline="-25000" dirty="0"/>
              <a:t>i </a:t>
            </a:r>
            <a:r>
              <a:rPr lang="en-US" dirty="0"/>
              <a:t>= -1 if </a:t>
            </a:r>
            <a:r>
              <a:rPr lang="en-US" dirty="0" err="1"/>
              <a:t>i</a:t>
            </a:r>
            <a:r>
              <a:rPr lang="en-US" dirty="0"/>
              <a:t> node is in A; otherwise x</a:t>
            </a:r>
            <a:r>
              <a:rPr lang="en-US" baseline="-25000" dirty="0"/>
              <a:t>i </a:t>
            </a:r>
            <a:r>
              <a:rPr lang="en-US" dirty="0"/>
              <a:t>= 1 </a:t>
            </a:r>
            <a:endParaRPr lang="en-US" baseline="-25000" dirty="0"/>
          </a:p>
        </p:txBody>
      </p:sp>
      <p:sp>
        <p:nvSpPr>
          <p:cNvPr id="25" name="TextBox 24">
            <a:extLst>
              <a:ext uri="{FF2B5EF4-FFF2-40B4-BE49-F238E27FC236}">
                <a16:creationId xmlns:a16="http://schemas.microsoft.com/office/drawing/2014/main" id="{A36475FC-3E3E-B140-8A5A-6C67CDDBE715}"/>
              </a:ext>
            </a:extLst>
          </p:cNvPr>
          <p:cNvSpPr txBox="1"/>
          <p:nvPr/>
        </p:nvSpPr>
        <p:spPr>
          <a:xfrm>
            <a:off x="834525" y="2816444"/>
            <a:ext cx="673181" cy="461665"/>
          </a:xfrm>
          <a:prstGeom prst="rect">
            <a:avLst/>
          </a:prstGeom>
          <a:noFill/>
        </p:spPr>
        <p:txBody>
          <a:bodyPr wrap="none" rtlCol="0">
            <a:spAutoFit/>
          </a:bodyPr>
          <a:lstStyle/>
          <a:p>
            <a:r>
              <a:rPr lang="en-US" i="1" dirty="0">
                <a:latin typeface="Times New Roman"/>
                <a:cs typeface="Times New Roman"/>
              </a:rPr>
              <a:t>x</a:t>
            </a:r>
            <a:r>
              <a:rPr lang="en-US" dirty="0"/>
              <a:t> =</a:t>
            </a:r>
          </a:p>
        </p:txBody>
      </p:sp>
      <p:cxnSp>
        <p:nvCxnSpPr>
          <p:cNvPr id="27" name="Straight Connector 26">
            <a:extLst>
              <a:ext uri="{FF2B5EF4-FFF2-40B4-BE49-F238E27FC236}">
                <a16:creationId xmlns:a16="http://schemas.microsoft.com/office/drawing/2014/main" id="{AE0998CC-51CD-1445-88E7-068B8FC4804E}"/>
              </a:ext>
            </a:extLst>
          </p:cNvPr>
          <p:cNvCxnSpPr/>
          <p:nvPr/>
        </p:nvCxnSpPr>
        <p:spPr bwMode="auto">
          <a:xfrm flipH="1">
            <a:off x="6324600" y="1678131"/>
            <a:ext cx="117553" cy="2436669"/>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92A0AF82-A228-CA4A-8B62-BD347F5B360D}"/>
              </a:ext>
            </a:extLst>
          </p:cNvPr>
          <p:cNvSpPr txBox="1"/>
          <p:nvPr/>
        </p:nvSpPr>
        <p:spPr>
          <a:xfrm>
            <a:off x="4816958" y="2316444"/>
            <a:ext cx="369012" cy="461665"/>
          </a:xfrm>
          <a:prstGeom prst="rect">
            <a:avLst/>
          </a:prstGeom>
          <a:noFill/>
        </p:spPr>
        <p:txBody>
          <a:bodyPr wrap="none" rtlCol="0">
            <a:spAutoFit/>
          </a:bodyPr>
          <a:lstStyle/>
          <a:p>
            <a:r>
              <a:rPr lang="en-US" dirty="0"/>
              <a:t>A</a:t>
            </a:r>
          </a:p>
        </p:txBody>
      </p:sp>
      <p:sp>
        <p:nvSpPr>
          <p:cNvPr id="30" name="TextBox 29">
            <a:extLst>
              <a:ext uri="{FF2B5EF4-FFF2-40B4-BE49-F238E27FC236}">
                <a16:creationId xmlns:a16="http://schemas.microsoft.com/office/drawing/2014/main" id="{AC9E1414-5D8B-2A4F-BDA1-925777A8353F}"/>
              </a:ext>
            </a:extLst>
          </p:cNvPr>
          <p:cNvSpPr txBox="1"/>
          <p:nvPr/>
        </p:nvSpPr>
        <p:spPr>
          <a:xfrm>
            <a:off x="7599833" y="2214761"/>
            <a:ext cx="365806" cy="461665"/>
          </a:xfrm>
          <a:prstGeom prst="rect">
            <a:avLst/>
          </a:prstGeom>
          <a:noFill/>
        </p:spPr>
        <p:txBody>
          <a:bodyPr wrap="none" rtlCol="0">
            <a:spAutoFit/>
          </a:bodyPr>
          <a:lstStyle/>
          <a:p>
            <a:r>
              <a:rPr lang="en-US" dirty="0"/>
              <a:t>B</a:t>
            </a:r>
          </a:p>
        </p:txBody>
      </p:sp>
      <p:sp>
        <p:nvSpPr>
          <p:cNvPr id="31" name="TextBox 30">
            <a:extLst>
              <a:ext uri="{FF2B5EF4-FFF2-40B4-BE49-F238E27FC236}">
                <a16:creationId xmlns:a16="http://schemas.microsoft.com/office/drawing/2014/main" id="{A8812452-78A2-0641-BCA3-009486A7E2EF}"/>
              </a:ext>
            </a:extLst>
          </p:cNvPr>
          <p:cNvSpPr txBox="1"/>
          <p:nvPr/>
        </p:nvSpPr>
        <p:spPr>
          <a:xfrm>
            <a:off x="1278519" y="6137194"/>
            <a:ext cx="959750" cy="461665"/>
          </a:xfrm>
          <a:prstGeom prst="rect">
            <a:avLst/>
          </a:prstGeom>
          <a:noFill/>
        </p:spPr>
        <p:txBody>
          <a:bodyPr wrap="none" rtlCol="0">
            <a:spAutoFit/>
          </a:bodyPr>
          <a:lstStyle/>
          <a:p>
            <a:r>
              <a:rPr lang="en-US" dirty="0"/>
              <a:t>Read </a:t>
            </a:r>
          </a:p>
        </p:txBody>
      </p:sp>
      <p:sp>
        <p:nvSpPr>
          <p:cNvPr id="32" name="Rectangle 31">
            <a:extLst>
              <a:ext uri="{FF2B5EF4-FFF2-40B4-BE49-F238E27FC236}">
                <a16:creationId xmlns:a16="http://schemas.microsoft.com/office/drawing/2014/main" id="{528C5265-840E-3D40-8BE0-45C5B7E4D6C7}"/>
              </a:ext>
            </a:extLst>
          </p:cNvPr>
          <p:cNvSpPr/>
          <p:nvPr/>
        </p:nvSpPr>
        <p:spPr>
          <a:xfrm>
            <a:off x="2031584" y="6116752"/>
            <a:ext cx="2236638" cy="461665"/>
          </a:xfrm>
          <a:prstGeom prst="rect">
            <a:avLst/>
          </a:prstGeom>
        </p:spPr>
        <p:txBody>
          <a:bodyPr wrap="none">
            <a:spAutoFit/>
          </a:bodyPr>
          <a:lstStyle/>
          <a:p>
            <a:r>
              <a:rPr lang="en-IE" dirty="0">
                <a:solidFill>
                  <a:schemeClr val="bg1">
                    <a:lumMod val="50000"/>
                  </a:schemeClr>
                </a:solidFill>
              </a:rPr>
              <a:t>[Shi-Malik, ’97]</a:t>
            </a:r>
            <a:endParaRPr lang="en-US" dirty="0"/>
          </a:p>
        </p:txBody>
      </p:sp>
    </p:spTree>
    <p:extLst>
      <p:ext uri="{BB962C8B-B14F-4D97-AF65-F5344CB8AC3E}">
        <p14:creationId xmlns:p14="http://schemas.microsoft.com/office/powerpoint/2010/main" val="831796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Ncut</a:t>
            </a:r>
            <a:r>
              <a:rPr lang="en-US" dirty="0"/>
              <a:t> as an optimization problem</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54</a:t>
            </a:fld>
            <a:endParaRPr lang="en-US"/>
          </a:p>
        </p:txBody>
      </p:sp>
      <p:sp>
        <p:nvSpPr>
          <p:cNvPr id="3" name="Rectangle 2">
            <a:extLst>
              <a:ext uri="{FF2B5EF4-FFF2-40B4-BE49-F238E27FC236}">
                <a16:creationId xmlns:a16="http://schemas.microsoft.com/office/drawing/2014/main" id="{FB784F70-9E84-EF43-814B-F743FFC8C9E1}"/>
              </a:ext>
            </a:extLst>
          </p:cNvPr>
          <p:cNvSpPr/>
          <p:nvPr/>
        </p:nvSpPr>
        <p:spPr bwMode="auto">
          <a:xfrm>
            <a:off x="7462583" y="3940601"/>
            <a:ext cx="1148017" cy="55519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
        <p:nvSpPr>
          <p:cNvPr id="15" name="TextBox 14">
            <a:extLst>
              <a:ext uri="{FF2B5EF4-FFF2-40B4-BE49-F238E27FC236}">
                <a16:creationId xmlns:a16="http://schemas.microsoft.com/office/drawing/2014/main" id="{3C5DD701-2C64-6747-A61F-69B69E16B340}"/>
              </a:ext>
            </a:extLst>
          </p:cNvPr>
          <p:cNvSpPr txBox="1"/>
          <p:nvPr/>
        </p:nvSpPr>
        <p:spPr>
          <a:xfrm>
            <a:off x="250049" y="2046564"/>
            <a:ext cx="2701381" cy="461665"/>
          </a:xfrm>
          <a:prstGeom prst="rect">
            <a:avLst/>
          </a:prstGeom>
          <a:noFill/>
        </p:spPr>
        <p:txBody>
          <a:bodyPr wrap="none" rtlCol="0">
            <a:spAutoFit/>
          </a:bodyPr>
          <a:lstStyle/>
          <a:p>
            <a:r>
              <a:rPr lang="en-US" dirty="0"/>
              <a:t>Rayleigh Quotient:</a:t>
            </a:r>
          </a:p>
        </p:txBody>
      </p:sp>
      <p:pic>
        <p:nvPicPr>
          <p:cNvPr id="17" name="Picture 16">
            <a:extLst>
              <a:ext uri="{FF2B5EF4-FFF2-40B4-BE49-F238E27FC236}">
                <a16:creationId xmlns:a16="http://schemas.microsoft.com/office/drawing/2014/main" id="{E7906A86-B9BD-284E-B35A-F046788D7816}"/>
              </a:ext>
            </a:extLst>
          </p:cNvPr>
          <p:cNvPicPr>
            <a:picLocks noChangeAspect="1"/>
          </p:cNvPicPr>
          <p:nvPr/>
        </p:nvPicPr>
        <p:blipFill rotWithShape="1">
          <a:blip r:embed="rId2"/>
          <a:srcRect b="6796"/>
          <a:stretch/>
        </p:blipFill>
        <p:spPr>
          <a:xfrm>
            <a:off x="152400" y="2834771"/>
            <a:ext cx="1778000" cy="1065316"/>
          </a:xfrm>
          <a:prstGeom prst="rect">
            <a:avLst/>
          </a:prstGeom>
        </p:spPr>
      </p:pic>
      <p:sp>
        <p:nvSpPr>
          <p:cNvPr id="19" name="TextBox 18">
            <a:extLst>
              <a:ext uri="{FF2B5EF4-FFF2-40B4-BE49-F238E27FC236}">
                <a16:creationId xmlns:a16="http://schemas.microsoft.com/office/drawing/2014/main" id="{7DBF90CF-0802-9049-B7FD-5BCDFAAFC248}"/>
              </a:ext>
            </a:extLst>
          </p:cNvPr>
          <p:cNvSpPr txBox="1"/>
          <p:nvPr/>
        </p:nvSpPr>
        <p:spPr>
          <a:xfrm>
            <a:off x="1828800" y="3198167"/>
            <a:ext cx="6995954" cy="461665"/>
          </a:xfrm>
          <a:prstGeom prst="rect">
            <a:avLst/>
          </a:prstGeom>
          <a:noFill/>
        </p:spPr>
        <p:txBody>
          <a:bodyPr wrap="none" rtlCol="0">
            <a:spAutoFit/>
          </a:bodyPr>
          <a:lstStyle/>
          <a:p>
            <a:r>
              <a:rPr lang="en-US" dirty="0"/>
              <a:t>is minimized by the next smallest eigenvector of A</a:t>
            </a:r>
          </a:p>
        </p:txBody>
      </p:sp>
      <p:sp>
        <p:nvSpPr>
          <p:cNvPr id="22" name="TextBox 21">
            <a:extLst>
              <a:ext uri="{FF2B5EF4-FFF2-40B4-BE49-F238E27FC236}">
                <a16:creationId xmlns:a16="http://schemas.microsoft.com/office/drawing/2014/main" id="{13FCF09F-EE2B-9344-9A1C-486852CB6296}"/>
              </a:ext>
            </a:extLst>
          </p:cNvPr>
          <p:cNvSpPr txBox="1"/>
          <p:nvPr/>
        </p:nvSpPr>
        <p:spPr>
          <a:xfrm>
            <a:off x="3124200" y="4499994"/>
            <a:ext cx="2038891" cy="461665"/>
          </a:xfrm>
          <a:prstGeom prst="rect">
            <a:avLst/>
          </a:prstGeom>
          <a:noFill/>
        </p:spPr>
        <p:txBody>
          <a:bodyPr wrap="none" rtlCol="0">
            <a:spAutoFit/>
          </a:bodyPr>
          <a:lstStyle/>
          <a:p>
            <a:r>
              <a:rPr lang="en-US" dirty="0"/>
              <a:t>Graph Theory</a:t>
            </a:r>
          </a:p>
        </p:txBody>
      </p:sp>
    </p:spTree>
    <p:extLst>
      <p:ext uri="{BB962C8B-B14F-4D97-AF65-F5344CB8AC3E}">
        <p14:creationId xmlns:p14="http://schemas.microsoft.com/office/powerpoint/2010/main" val="503963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55</a:t>
            </a:fld>
            <a:endParaRPr lang="en-US"/>
          </a:p>
        </p:txBody>
      </p:sp>
      <p:pic>
        <p:nvPicPr>
          <p:cNvPr id="7" name="Picture 6"/>
          <p:cNvPicPr>
            <a:picLocks noChangeAspect="1"/>
          </p:cNvPicPr>
          <p:nvPr/>
        </p:nvPicPr>
        <p:blipFill>
          <a:blip r:embed="rId2"/>
          <a:stretch>
            <a:fillRect/>
          </a:stretch>
        </p:blipFill>
        <p:spPr>
          <a:xfrm>
            <a:off x="609600" y="1219200"/>
            <a:ext cx="7924800" cy="5289430"/>
          </a:xfrm>
          <a:prstGeom prst="rect">
            <a:avLst/>
          </a:prstGeom>
        </p:spPr>
      </p:pic>
    </p:spTree>
    <p:extLst>
      <p:ext uri="{BB962C8B-B14F-4D97-AF65-F5344CB8AC3E}">
        <p14:creationId xmlns:p14="http://schemas.microsoft.com/office/powerpoint/2010/main" val="2426593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56</a:t>
            </a:fld>
            <a:endParaRPr lang="en-US"/>
          </a:p>
        </p:txBody>
      </p:sp>
      <p:pic>
        <p:nvPicPr>
          <p:cNvPr id="5" name="Picture 4"/>
          <p:cNvPicPr>
            <a:picLocks noChangeAspect="1"/>
          </p:cNvPicPr>
          <p:nvPr/>
        </p:nvPicPr>
        <p:blipFill>
          <a:blip r:embed="rId2"/>
          <a:stretch>
            <a:fillRect/>
          </a:stretch>
        </p:blipFill>
        <p:spPr>
          <a:xfrm>
            <a:off x="327196" y="1650999"/>
            <a:ext cx="7750004" cy="4741779"/>
          </a:xfrm>
          <a:prstGeom prst="rect">
            <a:avLst/>
          </a:prstGeom>
        </p:spPr>
      </p:pic>
    </p:spTree>
    <p:extLst>
      <p:ext uri="{BB962C8B-B14F-4D97-AF65-F5344CB8AC3E}">
        <p14:creationId xmlns:p14="http://schemas.microsoft.com/office/powerpoint/2010/main" val="2100276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3962400" cy="1143000"/>
          </a:xfrm>
        </p:spPr>
        <p:txBody>
          <a:bodyPr/>
          <a:lstStyle/>
          <a:p>
            <a:r>
              <a:rPr lang="en-US" dirty="0"/>
              <a:t>Recall: Example</a:t>
            </a:r>
          </a:p>
        </p:txBody>
      </p:sp>
      <p:sp>
        <p:nvSpPr>
          <p:cNvPr id="3" name="Content Placeholder 2"/>
          <p:cNvSpPr>
            <a:spLocks noGrp="1"/>
          </p:cNvSpPr>
          <p:nvPr>
            <p:ph idx="1"/>
          </p:nvPr>
        </p:nvSpPr>
        <p:spPr>
          <a:xfrm>
            <a:off x="685800" y="4114800"/>
            <a:ext cx="7772400" cy="2133600"/>
          </a:xfrm>
        </p:spPr>
        <p:txBody>
          <a:bodyPr/>
          <a:lstStyle/>
          <a:p>
            <a:r>
              <a:rPr lang="en-US" sz="2400" dirty="0"/>
              <a:t>Use standard math package to find all eigenvalues and eigenvectors</a:t>
            </a:r>
          </a:p>
          <a:p>
            <a:pPr lvl="1"/>
            <a:r>
              <a:rPr lang="en-US" sz="2000" dirty="0"/>
              <a:t>(Have not scaled eigenvectors to length 1, but could)</a:t>
            </a:r>
          </a:p>
          <a:p>
            <a:r>
              <a:rPr lang="en-US" sz="2400" dirty="0"/>
              <a:t>Second eigenvector has three positive and three negative components </a:t>
            </a:r>
          </a:p>
          <a:p>
            <a:r>
              <a:rPr lang="en-US" sz="2400" dirty="0"/>
              <a:t>Suggest obvious partitioning of {1,2,3} and {4,5,6}</a:t>
            </a:r>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57</a:t>
            </a:fld>
            <a:endParaRPr lang="en-US"/>
          </a:p>
        </p:txBody>
      </p:sp>
      <p:pic>
        <p:nvPicPr>
          <p:cNvPr id="5" name="Picture 4" descr="10.18.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43000"/>
            <a:ext cx="7145867" cy="2895600"/>
          </a:xfrm>
          <a:prstGeom prst="rect">
            <a:avLst/>
          </a:prstGeom>
        </p:spPr>
      </p:pic>
      <p:pic>
        <p:nvPicPr>
          <p:cNvPr id="6" name="Picture 5" descr="10.1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539" y="-396"/>
            <a:ext cx="4105352" cy="1371996"/>
          </a:xfrm>
          <a:prstGeom prst="rect">
            <a:avLst/>
          </a:prstGeom>
        </p:spPr>
      </p:pic>
      <p:pic>
        <p:nvPicPr>
          <p:cNvPr id="7" name="Picture 6">
            <a:extLst>
              <a:ext uri="{FF2B5EF4-FFF2-40B4-BE49-F238E27FC236}">
                <a16:creationId xmlns:a16="http://schemas.microsoft.com/office/drawing/2014/main" id="{48CC0F50-7655-1246-92F9-4591CB6FCCB9}"/>
              </a:ext>
            </a:extLst>
          </p:cNvPr>
          <p:cNvPicPr>
            <a:picLocks noChangeAspect="1"/>
          </p:cNvPicPr>
          <p:nvPr/>
        </p:nvPicPr>
        <p:blipFill>
          <a:blip r:embed="rId4"/>
          <a:stretch>
            <a:fillRect/>
          </a:stretch>
        </p:blipFill>
        <p:spPr>
          <a:xfrm rot="5400000">
            <a:off x="1072753" y="2723753"/>
            <a:ext cx="1537494" cy="330200"/>
          </a:xfrm>
          <a:prstGeom prst="rect">
            <a:avLst/>
          </a:prstGeom>
        </p:spPr>
      </p:pic>
      <p:sp>
        <p:nvSpPr>
          <p:cNvPr id="8" name="Rectangle 7">
            <a:extLst>
              <a:ext uri="{FF2B5EF4-FFF2-40B4-BE49-F238E27FC236}">
                <a16:creationId xmlns:a16="http://schemas.microsoft.com/office/drawing/2014/main" id="{D2C8B660-AD90-0C48-B8E4-97FFBA37FB3F}"/>
              </a:ext>
            </a:extLst>
          </p:cNvPr>
          <p:cNvSpPr/>
          <p:nvPr/>
        </p:nvSpPr>
        <p:spPr bwMode="auto">
          <a:xfrm>
            <a:off x="1143000" y="1799504"/>
            <a:ext cx="1524000" cy="33409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ahoma" charset="0"/>
              <a:ea typeface="ＭＳ Ｐゴシック" charset="0"/>
            </a:endParaRPr>
          </a:p>
        </p:txBody>
      </p:sp>
    </p:spTree>
    <p:extLst>
      <p:ext uri="{BB962C8B-B14F-4D97-AF65-F5344CB8AC3E}">
        <p14:creationId xmlns:p14="http://schemas.microsoft.com/office/powerpoint/2010/main" val="1627331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Rot="1" noChangeArrowheads="1"/>
          </p:cNvSpPr>
          <p:nvPr>
            <p:ph type="title"/>
          </p:nvPr>
        </p:nvSpPr>
        <p:spPr/>
        <p:txBody>
          <a:bodyPr/>
          <a:lstStyle/>
          <a:p>
            <a:pPr eaLnBrk="1" hangingPunct="1">
              <a:defRPr/>
            </a:pPr>
            <a:r>
              <a:rPr lang="en-IE"/>
              <a:t>So far…</a:t>
            </a:r>
          </a:p>
        </p:txBody>
      </p:sp>
      <p:sp>
        <p:nvSpPr>
          <p:cNvPr id="154635" name="Rectangle 11"/>
          <p:cNvSpPr>
            <a:spLocks noGrp="1" noChangeArrowheads="1"/>
          </p:cNvSpPr>
          <p:nvPr>
            <p:ph idx="1"/>
          </p:nvPr>
        </p:nvSpPr>
        <p:spPr/>
        <p:txBody>
          <a:bodyPr>
            <a:normAutofit/>
          </a:bodyPr>
          <a:lstStyle/>
          <a:p>
            <a:pPr marL="533400" indent="-533400" eaLnBrk="1" hangingPunct="1">
              <a:defRPr/>
            </a:pPr>
            <a:r>
              <a:rPr lang="en-IE" b="1" dirty="0">
                <a:solidFill>
                  <a:srgbClr val="0000FF"/>
                </a:solidFill>
              </a:rPr>
              <a:t>How to define a “good” partition of a graph?</a:t>
            </a:r>
          </a:p>
          <a:p>
            <a:pPr marL="914400" lvl="1" indent="-457200" eaLnBrk="1" hangingPunct="1">
              <a:defRPr/>
            </a:pPr>
            <a:r>
              <a:rPr lang="en-IE" dirty="0"/>
              <a:t>Minimize a given graph cut criterion</a:t>
            </a:r>
          </a:p>
          <a:p>
            <a:pPr marL="2414016" lvl="8" indent="-457200">
              <a:defRPr/>
            </a:pPr>
            <a:endParaRPr lang="en-US" dirty="0">
              <a:solidFill>
                <a:schemeClr val="accent2"/>
              </a:solidFill>
            </a:endParaRPr>
          </a:p>
          <a:p>
            <a:pPr marL="621792" indent="-457200">
              <a:defRPr/>
            </a:pPr>
            <a:r>
              <a:rPr lang="en-US" b="1" dirty="0">
                <a:solidFill>
                  <a:srgbClr val="0000FF"/>
                </a:solidFill>
              </a:rPr>
              <a:t>How to efficiently identify such a partition?</a:t>
            </a:r>
          </a:p>
          <a:p>
            <a:pPr marL="914400" lvl="1" indent="-457200">
              <a:defRPr/>
            </a:pPr>
            <a:r>
              <a:rPr lang="en-US" dirty="0"/>
              <a:t>Approximate using information provided by the </a:t>
            </a:r>
            <a:r>
              <a:rPr lang="en-US" dirty="0" err="1"/>
              <a:t>eigenvalues</a:t>
            </a:r>
            <a:r>
              <a:rPr lang="en-US" dirty="0"/>
              <a:t> and eigenvectors of a graph</a:t>
            </a:r>
          </a:p>
          <a:p>
            <a:pPr marL="2414016" lvl="8" indent="-457200">
              <a:defRPr/>
            </a:pPr>
            <a:endParaRPr lang="en-US" dirty="0">
              <a:solidFill>
                <a:schemeClr val="accent4"/>
              </a:solidFill>
            </a:endParaRPr>
          </a:p>
          <a:p>
            <a:pPr marL="621792" indent="-457200">
              <a:defRPr/>
            </a:pPr>
            <a:r>
              <a:rPr lang="en-US" b="1" dirty="0">
                <a:solidFill>
                  <a:srgbClr val="0000FF"/>
                </a:solidFill>
              </a:rPr>
              <a:t>Spectral Clustering</a:t>
            </a:r>
          </a:p>
          <a:p>
            <a:pPr lvl="1"/>
            <a:r>
              <a:rPr lang="en-IE" dirty="0"/>
              <a:t>Naïve </a:t>
            </a:r>
            <a:r>
              <a:rPr lang="en-IE" dirty="0" err="1"/>
              <a:t>approache</a:t>
            </a:r>
            <a:r>
              <a:rPr lang="en-IE" dirty="0"/>
              <a:t>: </a:t>
            </a:r>
          </a:p>
          <a:p>
            <a:pPr lvl="2"/>
            <a:r>
              <a:rPr lang="en-IE" dirty="0"/>
              <a:t>Split at </a:t>
            </a:r>
            <a:r>
              <a:rPr lang="en-IE" b="1" dirty="0"/>
              <a:t>0</a:t>
            </a:r>
            <a:endParaRPr lang="en-IE" dirty="0"/>
          </a:p>
          <a:p>
            <a:pPr marL="621792" indent="-457200">
              <a:defRPr/>
            </a:pPr>
            <a:endParaRPr lang="en-US" b="1" dirty="0">
              <a:solidFill>
                <a:srgbClr val="0000FF"/>
              </a:solidFill>
            </a:endParaRPr>
          </a:p>
          <a:p>
            <a:pPr marL="621792" indent="-457200">
              <a:defRPr/>
            </a:pPr>
            <a:endParaRPr lang="en-IE"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1635346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a:t>Spectral Clustering Algorithms</a:t>
            </a:r>
            <a:endParaRPr lang="en-IE" dirty="0"/>
          </a:p>
        </p:txBody>
      </p:sp>
      <p:sp>
        <p:nvSpPr>
          <p:cNvPr id="76803" name="Rectangle 3"/>
          <p:cNvSpPr>
            <a:spLocks noGrp="1" noChangeArrowheads="1"/>
          </p:cNvSpPr>
          <p:nvPr>
            <p:ph idx="1"/>
          </p:nvPr>
        </p:nvSpPr>
        <p:spPr/>
        <p:txBody>
          <a:bodyPr/>
          <a:lstStyle/>
          <a:p>
            <a:r>
              <a:rPr lang="en-IE" b="1" dirty="0">
                <a:solidFill>
                  <a:srgbClr val="D60093"/>
                </a:solidFill>
              </a:rPr>
              <a:t>Three basic stages:</a:t>
            </a:r>
          </a:p>
          <a:p>
            <a:pPr lvl="1"/>
            <a:r>
              <a:rPr lang="en-IE" b="1" dirty="0"/>
              <a:t>1)</a:t>
            </a:r>
            <a:r>
              <a:rPr lang="en-IE" dirty="0"/>
              <a:t> </a:t>
            </a:r>
            <a:r>
              <a:rPr lang="en-IE" b="1" dirty="0">
                <a:solidFill>
                  <a:srgbClr val="0000FF"/>
                </a:solidFill>
              </a:rPr>
              <a:t>Pre-processing</a:t>
            </a:r>
          </a:p>
          <a:p>
            <a:pPr lvl="2"/>
            <a:r>
              <a:rPr lang="en-IE" dirty="0"/>
              <a:t>Construct a matrix representation of the graph</a:t>
            </a:r>
          </a:p>
          <a:p>
            <a:pPr lvl="1"/>
            <a:r>
              <a:rPr lang="en-IE" b="1" dirty="0"/>
              <a:t>2)</a:t>
            </a:r>
            <a:r>
              <a:rPr lang="en-IE" dirty="0"/>
              <a:t> </a:t>
            </a:r>
            <a:r>
              <a:rPr lang="en-IE" b="1" dirty="0">
                <a:solidFill>
                  <a:srgbClr val="0000FF"/>
                </a:solidFill>
              </a:rPr>
              <a:t>Decomposition</a:t>
            </a:r>
          </a:p>
          <a:p>
            <a:pPr lvl="2"/>
            <a:r>
              <a:rPr lang="en-IE" dirty="0"/>
              <a:t>Compute eigenvalues and eigenvectors of the matrix</a:t>
            </a:r>
          </a:p>
          <a:p>
            <a:pPr lvl="2"/>
            <a:r>
              <a:rPr lang="en-IE" dirty="0"/>
              <a:t>Map each point to a lower-dimensional representation based on one or more eigenvectors</a:t>
            </a:r>
          </a:p>
          <a:p>
            <a:pPr lvl="1"/>
            <a:r>
              <a:rPr lang="en-IE" b="1" dirty="0"/>
              <a:t>3)</a:t>
            </a:r>
            <a:r>
              <a:rPr lang="en-IE" dirty="0"/>
              <a:t> </a:t>
            </a:r>
            <a:r>
              <a:rPr lang="en-IE" b="1" dirty="0">
                <a:solidFill>
                  <a:srgbClr val="0000FF"/>
                </a:solidFill>
              </a:rPr>
              <a:t>Grouping</a:t>
            </a:r>
          </a:p>
          <a:p>
            <a:pPr lvl="2"/>
            <a:r>
              <a:rPr lang="en-IE" dirty="0"/>
              <a:t>Assign points to two or more clusters, based on the new representation</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1451055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0" y="1219200"/>
            <a:ext cx="7772400" cy="1362075"/>
          </a:xfrm>
        </p:spPr>
        <p:txBody>
          <a:bodyPr>
            <a:noAutofit/>
          </a:bodyPr>
          <a:lstStyle/>
          <a:p>
            <a:r>
              <a:rPr lang="en-US" sz="4400" dirty="0"/>
              <a:t>Community Detection (Algorithms and Methods)</a:t>
            </a:r>
          </a:p>
        </p:txBody>
      </p:sp>
      <p:sp>
        <p:nvSpPr>
          <p:cNvPr id="8" name="Text Placeholder 7"/>
          <p:cNvSpPr>
            <a:spLocks noGrp="1"/>
          </p:cNvSpPr>
          <p:nvPr>
            <p:ph type="body" idx="1"/>
          </p:nvPr>
        </p:nvSpPr>
        <p:spPr>
          <a:xfrm>
            <a:off x="838200" y="2590800"/>
            <a:ext cx="7772400" cy="585787"/>
          </a:xfrm>
        </p:spPr>
        <p:txBody>
          <a:bodyPr/>
          <a:lstStyle/>
          <a:p>
            <a:r>
              <a:rPr lang="en-US" b="1" dirty="0"/>
              <a:t>How to find communities?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838200" y="6172200"/>
            <a:ext cx="7366953" cy="461665"/>
          </a:xfrm>
          <a:prstGeom prst="rect">
            <a:avLst/>
          </a:prstGeom>
          <a:noFill/>
        </p:spPr>
        <p:txBody>
          <a:bodyPr wrap="none" rtlCol="0">
            <a:spAutoFit/>
          </a:bodyPr>
          <a:lstStyle/>
          <a:p>
            <a:r>
              <a:rPr lang="en-US" sz="2400" dirty="0">
                <a:latin typeface="Arial" pitchFamily="34" charset="0"/>
                <a:cs typeface="Arial" pitchFamily="34" charset="0"/>
              </a:rPr>
              <a:t>We will work with </a:t>
            </a:r>
            <a:r>
              <a:rPr lang="en-US" sz="2400" b="1" dirty="0">
                <a:latin typeface="Arial" pitchFamily="34" charset="0"/>
                <a:cs typeface="Arial" pitchFamily="34" charset="0"/>
              </a:rPr>
              <a:t>undirected</a:t>
            </a:r>
            <a:r>
              <a:rPr lang="en-US" sz="2400" dirty="0">
                <a:latin typeface="Arial" pitchFamily="34" charset="0"/>
                <a:cs typeface="Arial" pitchFamily="34" charset="0"/>
              </a:rPr>
              <a:t> (</a:t>
            </a:r>
            <a:r>
              <a:rPr lang="en-US" sz="2400" dirty="0" err="1">
                <a:latin typeface="Arial" pitchFamily="34" charset="0"/>
                <a:cs typeface="Arial" pitchFamily="34" charset="0"/>
              </a:rPr>
              <a:t>unweighted</a:t>
            </a:r>
            <a:r>
              <a:rPr lang="en-US" sz="2400" dirty="0">
                <a:latin typeface="Arial" pitchFamily="34" charset="0"/>
                <a:cs typeface="Arial" pitchFamily="34" charset="0"/>
              </a:rPr>
              <a:t>) networks</a:t>
            </a:r>
          </a:p>
        </p:txBody>
      </p:sp>
    </p:spTree>
    <p:extLst>
      <p:ext uri="{BB962C8B-B14F-4D97-AF65-F5344CB8AC3E}">
        <p14:creationId xmlns:p14="http://schemas.microsoft.com/office/powerpoint/2010/main" val="1271405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Spectral Partitioning Algorithm</a:t>
            </a:r>
            <a:endParaRPr lang="en-US" dirty="0"/>
          </a:p>
        </p:txBody>
      </p:sp>
      <p:sp>
        <p:nvSpPr>
          <p:cNvPr id="3" name="Content Placeholder 2"/>
          <p:cNvSpPr>
            <a:spLocks noGrp="1"/>
          </p:cNvSpPr>
          <p:nvPr>
            <p:ph idx="1"/>
          </p:nvPr>
        </p:nvSpPr>
        <p:spPr>
          <a:xfrm>
            <a:off x="457200" y="1371600"/>
            <a:ext cx="3429000" cy="5334000"/>
          </a:xfrm>
        </p:spPr>
        <p:txBody>
          <a:bodyPr>
            <a:normAutofit lnSpcReduction="10000"/>
          </a:bodyPr>
          <a:lstStyle/>
          <a:p>
            <a:r>
              <a:rPr lang="en-US" b="1" dirty="0"/>
              <a:t>1)</a:t>
            </a:r>
            <a:r>
              <a:rPr lang="en-US" b="1" dirty="0">
                <a:solidFill>
                  <a:srgbClr val="0000FF"/>
                </a:solidFill>
              </a:rPr>
              <a:t> Pre-processing:</a:t>
            </a:r>
          </a:p>
          <a:p>
            <a:pPr lvl="1"/>
            <a:r>
              <a:rPr lang="en-US" dirty="0"/>
              <a:t>Build </a:t>
            </a:r>
            <a:r>
              <a:rPr lang="en-US" dirty="0" err="1"/>
              <a:t>Laplacian</a:t>
            </a:r>
            <a:r>
              <a:rPr lang="en-US" dirty="0"/>
              <a:t> </a:t>
            </a:r>
            <a:br>
              <a:rPr lang="en-US" dirty="0"/>
            </a:br>
            <a:r>
              <a:rPr lang="en-US" dirty="0"/>
              <a:t>matrix </a:t>
            </a:r>
            <a:r>
              <a:rPr lang="en-US" b="1" i="1" dirty="0">
                <a:latin typeface="Times New Roman" pitchFamily="18" charset="0"/>
                <a:cs typeface="Times New Roman" pitchFamily="18" charset="0"/>
              </a:rPr>
              <a:t>L</a:t>
            </a:r>
            <a:r>
              <a:rPr lang="en-US" dirty="0"/>
              <a:t> of the </a:t>
            </a:r>
            <a:br>
              <a:rPr lang="en-US" dirty="0"/>
            </a:br>
            <a:r>
              <a:rPr lang="en-US" dirty="0"/>
              <a:t>graph</a:t>
            </a:r>
          </a:p>
          <a:p>
            <a:pPr marL="118872" indent="0">
              <a:buNone/>
            </a:pPr>
            <a:endParaRPr lang="en-US" dirty="0">
              <a:solidFill>
                <a:srgbClr val="0000FF"/>
              </a:solidFill>
            </a:endParaRPr>
          </a:p>
          <a:p>
            <a:r>
              <a:rPr lang="en-US" b="1" dirty="0"/>
              <a:t>2)</a:t>
            </a:r>
            <a:r>
              <a:rPr lang="en-US" b="1" dirty="0">
                <a:solidFill>
                  <a:srgbClr val="0000FF"/>
                </a:solidFill>
              </a:rPr>
              <a:t> Decomposition:</a:t>
            </a:r>
          </a:p>
          <a:p>
            <a:pPr lvl="1"/>
            <a:r>
              <a:rPr lang="en-US" dirty="0"/>
              <a:t>Find </a:t>
            </a:r>
            <a:r>
              <a:rPr lang="en-US" dirty="0" err="1"/>
              <a:t>eigenvalues</a:t>
            </a:r>
            <a:r>
              <a:rPr lang="en-US" dirty="0"/>
              <a:t> </a:t>
            </a:r>
            <a:r>
              <a:rPr lang="en-US" b="1" dirty="0">
                <a:sym typeface="Symbol"/>
              </a:rPr>
              <a:t></a:t>
            </a:r>
            <a:br>
              <a:rPr lang="en-US" dirty="0"/>
            </a:br>
            <a:r>
              <a:rPr lang="en-US" dirty="0"/>
              <a:t>and eigenvectors </a:t>
            </a:r>
            <a:r>
              <a:rPr lang="en-US" b="1" i="1" dirty="0">
                <a:latin typeface="Times New Roman" pitchFamily="18" charset="0"/>
                <a:cs typeface="Times New Roman" pitchFamily="18" charset="0"/>
              </a:rPr>
              <a:t>x</a:t>
            </a:r>
            <a:r>
              <a:rPr lang="en-US" dirty="0"/>
              <a:t> </a:t>
            </a:r>
            <a:br>
              <a:rPr lang="en-US" dirty="0"/>
            </a:br>
            <a:r>
              <a:rPr lang="en-US" dirty="0"/>
              <a:t>of the matrix </a:t>
            </a:r>
            <a:r>
              <a:rPr lang="en-US" b="1" i="1" dirty="0">
                <a:latin typeface="Times New Roman" pitchFamily="18" charset="0"/>
                <a:cs typeface="Times New Roman" pitchFamily="18" charset="0"/>
              </a:rPr>
              <a:t>L</a:t>
            </a:r>
            <a:endParaRPr lang="en-US" b="1" i="1" dirty="0"/>
          </a:p>
          <a:p>
            <a:endParaRPr lang="en-US" dirty="0"/>
          </a:p>
          <a:p>
            <a:pPr lvl="1"/>
            <a:r>
              <a:rPr lang="en-US" dirty="0"/>
              <a:t>Map vertices to </a:t>
            </a:r>
            <a:br>
              <a:rPr lang="en-US" dirty="0"/>
            </a:br>
            <a:r>
              <a:rPr lang="en-US" dirty="0"/>
              <a:t>corresponding </a:t>
            </a:r>
            <a:br>
              <a:rPr lang="en-US" dirty="0"/>
            </a:br>
            <a:r>
              <a:rPr lang="en-US" dirty="0"/>
              <a:t>components of </a:t>
            </a:r>
            <a:r>
              <a:rPr lang="en-US" b="1" i="1" dirty="0">
                <a:sym typeface="Symbol"/>
              </a:rPr>
              <a:t></a:t>
            </a:r>
            <a:r>
              <a:rPr lang="en-US" b="1" i="1" baseline="-25000" dirty="0"/>
              <a:t>2</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60</a:t>
            </a:fld>
            <a:endParaRPr lang="en-US"/>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5.0</a:t>
            </a:r>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4.0</a:t>
            </a:r>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1.0</a:t>
            </a:r>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a:sym typeface="Symbol"/>
              </a:rPr>
              <a:t></a:t>
            </a:r>
            <a:r>
              <a:rPr lang="en-IE" b="1" dirty="0"/>
              <a:t>=</a:t>
            </a:r>
            <a:endParaRPr lang="el-GR" b="1" dirty="0"/>
          </a:p>
        </p:txBody>
      </p:sp>
      <p:sp>
        <p:nvSpPr>
          <p:cNvPr id="86" name="Text Box 231"/>
          <p:cNvSpPr txBox="1">
            <a:spLocks noChangeArrowheads="1"/>
          </p:cNvSpPr>
          <p:nvPr/>
        </p:nvSpPr>
        <p:spPr bwMode="auto">
          <a:xfrm>
            <a:off x="6084888" y="3783013"/>
            <a:ext cx="649288" cy="400110"/>
          </a:xfrm>
          <a:prstGeom prst="rect">
            <a:avLst/>
          </a:prstGeom>
          <a:noFill/>
          <a:ln w="12700">
            <a:noFill/>
            <a:miter lim="800000"/>
            <a:headEnd/>
            <a:tailEnd/>
          </a:ln>
          <a:effectLst/>
        </p:spPr>
        <p:txBody>
          <a:bodyPr>
            <a:spAutoFit/>
          </a:bodyPr>
          <a:lstStyle/>
          <a:p>
            <a:pPr algn="ctr" eaLnBrk="0" hangingPunct="0">
              <a:spcBef>
                <a:spcPct val="50000"/>
              </a:spcBef>
              <a:defRPr/>
            </a:pPr>
            <a:r>
              <a:rPr lang="en-IE" sz="2000" b="1" dirty="0"/>
              <a:t>X =</a:t>
            </a:r>
            <a:endParaRPr lang="el-GR" sz="2000" b="1" dirty="0"/>
          </a:p>
        </p:txBody>
      </p:sp>
      <p:sp>
        <p:nvSpPr>
          <p:cNvPr id="87" name="Text Box 229"/>
          <p:cNvSpPr txBox="1">
            <a:spLocks noChangeArrowheads="1"/>
          </p:cNvSpPr>
          <p:nvPr/>
        </p:nvSpPr>
        <p:spPr bwMode="auto">
          <a:xfrm>
            <a:off x="6659563" y="5562600"/>
            <a:ext cx="2087562" cy="646331"/>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1800" dirty="0"/>
              <a:t>How do we now find 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900" dirty="0"/>
              <a:t>-0.6</a:t>
            </a:r>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6</a:t>
            </a: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900" dirty="0"/>
              <a:t>-0.3</a:t>
            </a:r>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900" dirty="0"/>
              <a:t>-0.3</a:t>
            </a:r>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3</a:t>
            </a: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2</a:t>
            </a: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1</a:t>
            </a: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110288" y="4848225"/>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extLst>
                    <a:ext uri="{9D8B030D-6E8A-4147-A177-3AD203B41FA5}">
                      <a16:colId xmlns:a16="http://schemas.microsoft.com/office/drawing/2014/main" val="20000"/>
                    </a:ext>
                  </a:extLst>
                </a:gridCol>
                <a:gridCol w="299462">
                  <a:extLst>
                    <a:ext uri="{9D8B030D-6E8A-4147-A177-3AD203B41FA5}">
                      <a16:colId xmlns:a16="http://schemas.microsoft.com/office/drawing/2014/main" val="20001"/>
                    </a:ext>
                  </a:extLst>
                </a:gridCol>
                <a:gridCol w="301520">
                  <a:extLst>
                    <a:ext uri="{9D8B030D-6E8A-4147-A177-3AD203B41FA5}">
                      <a16:colId xmlns:a16="http://schemas.microsoft.com/office/drawing/2014/main" val="20002"/>
                    </a:ext>
                  </a:extLst>
                </a:gridCol>
                <a:gridCol w="302549">
                  <a:extLst>
                    <a:ext uri="{9D8B030D-6E8A-4147-A177-3AD203B41FA5}">
                      <a16:colId xmlns:a16="http://schemas.microsoft.com/office/drawing/2014/main" val="20003"/>
                    </a:ext>
                  </a:extLst>
                </a:gridCol>
                <a:gridCol w="299462">
                  <a:extLst>
                    <a:ext uri="{9D8B030D-6E8A-4147-A177-3AD203B41FA5}">
                      <a16:colId xmlns:a16="http://schemas.microsoft.com/office/drawing/2014/main" val="20004"/>
                    </a:ext>
                  </a:extLst>
                </a:gridCol>
                <a:gridCol w="302549">
                  <a:extLst>
                    <a:ext uri="{9D8B030D-6E8A-4147-A177-3AD203B41FA5}">
                      <a16:colId xmlns:a16="http://schemas.microsoft.com/office/drawing/2014/main" val="20005"/>
                    </a:ext>
                  </a:extLst>
                </a:gridCol>
                <a:gridCol w="299462">
                  <a:extLst>
                    <a:ext uri="{9D8B030D-6E8A-4147-A177-3AD203B41FA5}">
                      <a16:colId xmlns:a16="http://schemas.microsoft.com/office/drawing/2014/main" val="20006"/>
                    </a:ext>
                  </a:extLst>
                </a:gridCol>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71526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a:t>Spectral Partitioning</a:t>
            </a:r>
            <a:endParaRPr lang="en-IE" dirty="0"/>
          </a:p>
        </p:txBody>
      </p:sp>
      <p:sp>
        <p:nvSpPr>
          <p:cNvPr id="135171" name="Rectangle 3"/>
          <p:cNvSpPr>
            <a:spLocks noGrp="1" noChangeArrowheads="1"/>
          </p:cNvSpPr>
          <p:nvPr>
            <p:ph idx="1"/>
          </p:nvPr>
        </p:nvSpPr>
        <p:spPr>
          <a:xfrm>
            <a:off x="457200" y="1295400"/>
            <a:ext cx="8229600" cy="3606801"/>
          </a:xfrm>
        </p:spPr>
        <p:txBody>
          <a:bodyPr>
            <a:normAutofit fontScale="92500" lnSpcReduction="10000"/>
          </a:bodyPr>
          <a:lstStyle/>
          <a:p>
            <a:r>
              <a:rPr lang="en-IE" b="1" dirty="0"/>
              <a:t>3)</a:t>
            </a:r>
            <a:r>
              <a:rPr lang="en-IE" dirty="0"/>
              <a:t> </a:t>
            </a:r>
            <a:r>
              <a:rPr lang="en-IE" b="1" dirty="0">
                <a:solidFill>
                  <a:srgbClr val="0000FF"/>
                </a:solidFill>
              </a:rPr>
              <a:t>Grouping:</a:t>
            </a:r>
          </a:p>
          <a:p>
            <a:pPr lvl="1"/>
            <a:r>
              <a:rPr lang="en-IE" dirty="0"/>
              <a:t>Sort components of reduced 1-dimensional vector</a:t>
            </a:r>
          </a:p>
          <a:p>
            <a:pPr lvl="1"/>
            <a:r>
              <a:rPr lang="en-IE" dirty="0"/>
              <a:t>Identify clusters by splitting the sorted vector in two</a:t>
            </a:r>
          </a:p>
          <a:p>
            <a:r>
              <a:rPr lang="en-IE" b="1" dirty="0">
                <a:solidFill>
                  <a:srgbClr val="D60093"/>
                </a:solidFill>
              </a:rPr>
              <a:t>How to choose a splitting point?</a:t>
            </a:r>
          </a:p>
          <a:p>
            <a:pPr lvl="1"/>
            <a:r>
              <a:rPr lang="en-IE" dirty="0"/>
              <a:t>Naïve approaches: </a:t>
            </a:r>
          </a:p>
          <a:p>
            <a:pPr lvl="2"/>
            <a:r>
              <a:rPr lang="en-IE" dirty="0"/>
              <a:t>Split at </a:t>
            </a:r>
            <a:r>
              <a:rPr lang="en-IE" b="1" dirty="0"/>
              <a:t>0</a:t>
            </a:r>
            <a:r>
              <a:rPr lang="en-IE" dirty="0"/>
              <a:t> or median value</a:t>
            </a:r>
          </a:p>
          <a:p>
            <a:pPr lvl="1"/>
            <a:r>
              <a:rPr lang="en-IE" dirty="0"/>
              <a:t>More expensive approaches:</a:t>
            </a:r>
          </a:p>
          <a:p>
            <a:pPr lvl="2"/>
            <a:r>
              <a:rPr lang="en-IE" dirty="0"/>
              <a:t>Attempt to minimize normalized cut in 1-dimension </a:t>
            </a:r>
            <a:br>
              <a:rPr lang="en-IE" dirty="0"/>
            </a:br>
            <a:r>
              <a:rPr lang="en-IE" dirty="0"/>
              <a:t>(sweep over ordering of nodes induced by the eigenvector)</a:t>
            </a:r>
          </a:p>
          <a:p>
            <a:pPr lvl="1"/>
            <a:endParaRPr lang="en-IE" dirty="0"/>
          </a:p>
        </p:txBody>
      </p:sp>
      <p:sp>
        <p:nvSpPr>
          <p:cNvPr id="75" name="Slide Number Placeholder 74"/>
          <p:cNvSpPr>
            <a:spLocks noGrp="1"/>
          </p:cNvSpPr>
          <p:nvPr>
            <p:ph type="sldNum" sz="quarter" idx="12"/>
          </p:nvPr>
        </p:nvSpPr>
        <p:spPr/>
        <p:txBody>
          <a:bodyPr/>
          <a:lstStyle/>
          <a:p>
            <a:fld id="{2FB82157-1A3D-4543-BB36-318E47FF2E9F}" type="slidenum">
              <a:rPr lang="en-IE" smtClean="0"/>
              <a:pPr/>
              <a:t>61</a:t>
            </a:fld>
            <a:endParaRPr lang="en-IE" dirty="0"/>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233273" y="4675977"/>
            <a:ext cx="2808288" cy="929485"/>
          </a:xfrm>
          <a:prstGeom prst="rect">
            <a:avLst/>
          </a:prstGeom>
          <a:noFill/>
          <a:ln w="12700">
            <a:noFill/>
            <a:miter lim="800000"/>
            <a:headEnd/>
            <a:tailEnd/>
          </a:ln>
          <a:effectLst/>
        </p:spPr>
        <p:txBody>
          <a:bodyPr>
            <a:spAutoFit/>
          </a:bodyPr>
          <a:lstStyle/>
          <a:p>
            <a:pPr algn="ctr" eaLnBrk="0" hangingPunct="0">
              <a:spcBef>
                <a:spcPct val="20000"/>
              </a:spcBef>
              <a:defRPr/>
            </a:pPr>
            <a:r>
              <a:rPr lang="en-IE" sz="1600" b="1" dirty="0">
                <a:solidFill>
                  <a:srgbClr val="008000"/>
                </a:solidFill>
              </a:rPr>
              <a:t>Split at </a:t>
            </a:r>
            <a:r>
              <a:rPr lang="en-IE" sz="1600" b="1" dirty="0">
                <a:solidFill>
                  <a:srgbClr val="008000"/>
                </a:solidFill>
                <a:latin typeface="Times New Roman" pitchFamily="18" charset="0"/>
                <a:cs typeface="Times New Roman" pitchFamily="18" charset="0"/>
              </a:rPr>
              <a:t>0:</a:t>
            </a:r>
          </a:p>
          <a:p>
            <a:pPr algn="ctr" eaLnBrk="0" hangingPunct="0">
              <a:spcBef>
                <a:spcPct val="20000"/>
              </a:spcBef>
              <a:defRPr/>
            </a:pPr>
            <a:r>
              <a:rPr lang="en-IE" sz="1600" b="1" dirty="0"/>
              <a:t>Cluster A:</a:t>
            </a:r>
            <a:r>
              <a:rPr lang="en-IE" sz="1600" dirty="0"/>
              <a:t> Positive points</a:t>
            </a:r>
          </a:p>
          <a:p>
            <a:pPr algn="ctr" eaLnBrk="0" hangingPunct="0">
              <a:spcBef>
                <a:spcPct val="20000"/>
              </a:spcBef>
              <a:defRPr/>
            </a:pPr>
            <a:r>
              <a:rPr lang="en-IE" sz="1600" b="1" dirty="0"/>
              <a:t>Cluster B:</a:t>
            </a:r>
            <a:r>
              <a:rPr lang="en-IE" sz="1600"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Tree>
    <p:extLst>
      <p:ext uri="{BB962C8B-B14F-4D97-AF65-F5344CB8AC3E}">
        <p14:creationId xmlns:p14="http://schemas.microsoft.com/office/powerpoint/2010/main" val="354425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62</a:t>
            </a:fld>
            <a:endParaRPr 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6172200" y="5791200"/>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2824453" y="3340594"/>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Tree>
    <p:extLst>
      <p:ext uri="{BB962C8B-B14F-4D97-AF65-F5344CB8AC3E}">
        <p14:creationId xmlns:p14="http://schemas.microsoft.com/office/powerpoint/2010/main" val="1852603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63</a:t>
            </a:fld>
            <a:endParaRPr lang="en-US"/>
          </a:p>
        </p:txBody>
      </p:sp>
      <p:sp>
        <p:nvSpPr>
          <p:cNvPr id="3" name="TextBox 2"/>
          <p:cNvSpPr txBox="1"/>
          <p:nvPr/>
        </p:nvSpPr>
        <p:spPr>
          <a:xfrm>
            <a:off x="6481255" y="5862935"/>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3133508" y="3412329"/>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63" y="2134996"/>
            <a:ext cx="4572000" cy="379247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TextBox 12"/>
          <p:cNvSpPr txBox="1"/>
          <p:nvPr/>
        </p:nvSpPr>
        <p:spPr>
          <a:xfrm>
            <a:off x="5410627" y="1537064"/>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solidFill>
                  <a:schemeClr val="bg1"/>
                </a:solidFill>
                <a:latin typeface="Calibri" pitchFamily="34" charset="0"/>
                <a:cs typeface="Arial" pitchFamily="34" charset="0"/>
              </a:rPr>
              <a:t>Components of </a:t>
            </a:r>
            <a:r>
              <a:rPr lang="en-US" sz="2800" b="1" dirty="0">
                <a:solidFill>
                  <a:schemeClr val="bg1"/>
                </a:solidFill>
                <a:latin typeface="Calibri" pitchFamily="34" charset="0"/>
                <a:cs typeface="Arial" pitchFamily="34" charset="0"/>
              </a:rPr>
              <a:t>x</a:t>
            </a:r>
            <a:r>
              <a:rPr lang="en-US" sz="2800" b="1" baseline="-25000" dirty="0">
                <a:solidFill>
                  <a:schemeClr val="bg1"/>
                </a:solidFill>
                <a:latin typeface="Calibri" pitchFamily="34" charset="0"/>
                <a:cs typeface="Arial" pitchFamily="34" charset="0"/>
              </a:rPr>
              <a:t>2</a:t>
            </a:r>
          </a:p>
        </p:txBody>
      </p:sp>
    </p:spTree>
    <p:extLst>
      <p:ext uri="{BB962C8B-B14F-4D97-AF65-F5344CB8AC3E}">
        <p14:creationId xmlns:p14="http://schemas.microsoft.com/office/powerpoint/2010/main" val="340685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64</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21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205"/>
          <a:stretch/>
        </p:blipFill>
        <p:spPr bwMode="auto">
          <a:xfrm>
            <a:off x="4876800" y="1143000"/>
            <a:ext cx="3167063" cy="20667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 name="TextBox 9"/>
          <p:cNvSpPr txBox="1"/>
          <p:nvPr/>
        </p:nvSpPr>
        <p:spPr>
          <a:xfrm>
            <a:off x="5661074" y="1143000"/>
            <a:ext cx="2350323"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000" dirty="0">
                <a:latin typeface="Arial" pitchFamily="34" charset="0"/>
                <a:cs typeface="Arial" pitchFamily="34" charset="0"/>
              </a:rPr>
              <a:t>Components</a:t>
            </a:r>
            <a:r>
              <a:rPr lang="en-US" dirty="0">
                <a:latin typeface="Arial" pitchFamily="34" charset="0"/>
                <a:cs typeface="Arial" pitchFamily="34" charset="0"/>
              </a:rPr>
              <a:t> of </a:t>
            </a:r>
            <a:r>
              <a:rPr lang="en-US" b="1" dirty="0">
                <a:latin typeface="Arial" pitchFamily="34" charset="0"/>
                <a:cs typeface="Arial" pitchFamily="34" charset="0"/>
              </a:rPr>
              <a:t>x</a:t>
            </a:r>
            <a:r>
              <a:rPr lang="en-US" b="1" baseline="-25000" dirty="0">
                <a:latin typeface="Arial" pitchFamily="34" charset="0"/>
                <a:cs typeface="Arial" pitchFamily="34" charset="0"/>
              </a:rPr>
              <a:t>1</a:t>
            </a:r>
          </a:p>
        </p:txBody>
      </p:sp>
      <p:pic>
        <p:nvPicPr>
          <p:cNvPr id="921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429000"/>
            <a:ext cx="3124200" cy="29024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TextBox 13"/>
          <p:cNvSpPr txBox="1"/>
          <p:nvPr/>
        </p:nvSpPr>
        <p:spPr>
          <a:xfrm>
            <a:off x="5813474" y="6324600"/>
            <a:ext cx="2350323"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000" dirty="0">
                <a:latin typeface="Arial" pitchFamily="34" charset="0"/>
                <a:cs typeface="Arial" pitchFamily="34" charset="0"/>
              </a:rPr>
              <a:t>Components</a:t>
            </a:r>
            <a:r>
              <a:rPr lang="en-US" dirty="0">
                <a:latin typeface="Arial" pitchFamily="34" charset="0"/>
                <a:cs typeface="Arial" pitchFamily="34" charset="0"/>
              </a:rPr>
              <a:t> of </a:t>
            </a:r>
            <a:r>
              <a:rPr lang="en-US" b="1" dirty="0">
                <a:latin typeface="Arial" pitchFamily="34" charset="0"/>
                <a:cs typeface="Arial" pitchFamily="34" charset="0"/>
              </a:rPr>
              <a:t>x</a:t>
            </a:r>
            <a:r>
              <a:rPr lang="en-US" b="1" baseline="-25000" dirty="0">
                <a:latin typeface="Arial" pitchFamily="34" charset="0"/>
                <a:cs typeface="Arial" pitchFamily="34" charset="0"/>
              </a:rPr>
              <a:t>3</a:t>
            </a:r>
          </a:p>
        </p:txBody>
      </p:sp>
    </p:spTree>
    <p:extLst>
      <p:ext uri="{BB962C8B-B14F-4D97-AF65-F5344CB8AC3E}">
        <p14:creationId xmlns:p14="http://schemas.microsoft.com/office/powerpoint/2010/main" val="709039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k-Way Spectral Clustering</a:t>
            </a:r>
            <a:endParaRPr lang="en-US" dirty="0"/>
          </a:p>
        </p:txBody>
      </p:sp>
      <p:sp>
        <p:nvSpPr>
          <p:cNvPr id="3" name="Content Placeholder 2"/>
          <p:cNvSpPr>
            <a:spLocks noGrp="1"/>
          </p:cNvSpPr>
          <p:nvPr>
            <p:ph idx="1"/>
          </p:nvPr>
        </p:nvSpPr>
        <p:spPr/>
        <p:txBody>
          <a:bodyPr>
            <a:normAutofit fontScale="92500" lnSpcReduction="10000"/>
          </a:bodyPr>
          <a:lstStyle/>
          <a:p>
            <a:r>
              <a:rPr lang="en-IE" b="1" dirty="0">
                <a:solidFill>
                  <a:srgbClr val="D60093"/>
                </a:solidFill>
              </a:rPr>
              <a:t>How do we partition a graph into </a:t>
            </a:r>
            <a:r>
              <a:rPr lang="en-IE" b="1" i="1" dirty="0">
                <a:solidFill>
                  <a:srgbClr val="D60093"/>
                </a:solidFill>
                <a:latin typeface="Times New Roman" pitchFamily="18" charset="0"/>
              </a:rPr>
              <a:t>k</a:t>
            </a:r>
            <a:r>
              <a:rPr lang="en-IE" b="1" dirty="0">
                <a:solidFill>
                  <a:srgbClr val="D60093"/>
                </a:solidFill>
              </a:rPr>
              <a:t> clusters?</a:t>
            </a:r>
          </a:p>
          <a:p>
            <a:pPr lvl="8"/>
            <a:endParaRPr lang="en-US" dirty="0"/>
          </a:p>
          <a:p>
            <a:r>
              <a:rPr lang="en-US" b="1" dirty="0">
                <a:solidFill>
                  <a:srgbClr val="0000FF"/>
                </a:solidFill>
              </a:rPr>
              <a:t>Two basic approaches:</a:t>
            </a:r>
          </a:p>
          <a:p>
            <a:pPr lvl="1"/>
            <a:r>
              <a:rPr lang="en-US" b="1" dirty="0"/>
              <a:t>Recursive bi-partitioning</a:t>
            </a:r>
            <a:r>
              <a:rPr lang="en-US" dirty="0"/>
              <a:t> </a:t>
            </a:r>
            <a:r>
              <a:rPr lang="en-US" dirty="0">
                <a:solidFill>
                  <a:schemeClr val="bg1">
                    <a:lumMod val="50000"/>
                  </a:schemeClr>
                </a:solidFill>
              </a:rPr>
              <a:t>[Hagen et al., ’92]</a:t>
            </a:r>
          </a:p>
          <a:p>
            <a:pPr lvl="2"/>
            <a:r>
              <a:rPr lang="en-US" dirty="0"/>
              <a:t>Recursively apply bi-partitioning algorithm in a hierarchical divisive manner</a:t>
            </a:r>
          </a:p>
          <a:p>
            <a:pPr lvl="2"/>
            <a:r>
              <a:rPr lang="en-US" dirty="0"/>
              <a:t>Disadvantages: Inefficient, unstable</a:t>
            </a:r>
          </a:p>
          <a:p>
            <a:pPr lvl="1"/>
            <a:r>
              <a:rPr lang="en-US" b="1" dirty="0"/>
              <a:t>Cluster multiple eigenvectors</a:t>
            </a:r>
            <a:r>
              <a:rPr lang="en-US" dirty="0"/>
              <a: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2"/>
            <a:r>
              <a:rPr lang="en-US" dirty="0"/>
              <a:t>Build a reduced space from multiple eigenvectors</a:t>
            </a:r>
          </a:p>
          <a:p>
            <a:pPr lvl="2"/>
            <a:r>
              <a:rPr lang="en-US" dirty="0"/>
              <a:t>Commonly used in recent papers</a:t>
            </a:r>
          </a:p>
          <a:p>
            <a:pPr lvl="2"/>
            <a:r>
              <a:rPr lang="en-US" dirty="0"/>
              <a:t>Multiple eigenvectors prevent instability due to information loss</a:t>
            </a:r>
          </a:p>
          <a:p>
            <a:pPr lvl="2"/>
            <a:r>
              <a:rPr lang="en-US" dirty="0"/>
              <a:t>A preferable approach…</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65</a:t>
            </a:fld>
            <a:endParaRPr lang="en-US"/>
          </a:p>
        </p:txBody>
      </p:sp>
    </p:spTree>
    <p:extLst>
      <p:ext uri="{BB962C8B-B14F-4D97-AF65-F5344CB8AC3E}">
        <p14:creationId xmlns:p14="http://schemas.microsoft.com/office/powerpoint/2010/main" val="436472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260C33-D970-7545-92DA-EAC54F90FECC}"/>
              </a:ext>
            </a:extLst>
          </p:cNvPr>
          <p:cNvSpPr>
            <a:spLocks noGrp="1"/>
          </p:cNvSpPr>
          <p:nvPr>
            <p:ph type="title"/>
          </p:nvPr>
        </p:nvSpPr>
        <p:spPr/>
        <p:txBody>
          <a:bodyPr/>
          <a:lstStyle/>
          <a:p>
            <a:r>
              <a:rPr lang="en-US" dirty="0"/>
              <a:t>Approaches</a:t>
            </a:r>
          </a:p>
        </p:txBody>
      </p:sp>
      <p:sp>
        <p:nvSpPr>
          <p:cNvPr id="8" name="Content Placeholder 7">
            <a:extLst>
              <a:ext uri="{FF2B5EF4-FFF2-40B4-BE49-F238E27FC236}">
                <a16:creationId xmlns:a16="http://schemas.microsoft.com/office/drawing/2014/main" id="{645D9457-3866-334D-A72E-B009CDAA5610}"/>
              </a:ext>
            </a:extLst>
          </p:cNvPr>
          <p:cNvSpPr>
            <a:spLocks noGrp="1"/>
          </p:cNvSpPr>
          <p:nvPr>
            <p:ph idx="1"/>
          </p:nvPr>
        </p:nvSpPr>
        <p:spPr/>
        <p:txBody>
          <a:bodyPr/>
          <a:lstStyle/>
          <a:p>
            <a:pPr marL="514350" indent="-514350">
              <a:buFont typeface="+mj-lt"/>
              <a:buAutoNum type="arabicPeriod"/>
            </a:pPr>
            <a:r>
              <a:rPr lang="en-US" dirty="0"/>
              <a:t>Clustering by edge ”betweenness”</a:t>
            </a:r>
          </a:p>
          <a:p>
            <a:pPr lvl="1"/>
            <a:r>
              <a:rPr lang="en-US" dirty="0"/>
              <a:t>Cut edges that have highest  “betweenness”</a:t>
            </a:r>
          </a:p>
          <a:p>
            <a:pPr marL="514350" indent="-514350">
              <a:buFont typeface="+mj-lt"/>
              <a:buAutoNum type="arabicPeriod"/>
            </a:pPr>
            <a:r>
              <a:rPr lang="en-US" dirty="0"/>
              <a:t>Spectral Clustering</a:t>
            </a:r>
          </a:p>
          <a:p>
            <a:pPr lvl="1"/>
            <a:r>
              <a:rPr lang="en-US" dirty="0"/>
              <a:t>Minimizing the cut size by the 2</a:t>
            </a:r>
            <a:r>
              <a:rPr lang="en-US" baseline="30000" dirty="0"/>
              <a:t>nd</a:t>
            </a:r>
            <a:r>
              <a:rPr lang="en-US" dirty="0"/>
              <a:t> Eigenvector</a:t>
            </a:r>
          </a:p>
          <a:p>
            <a:pPr marL="514350" indent="-514350">
              <a:buFont typeface="+mj-lt"/>
              <a:buAutoNum type="arabicPeriod"/>
            </a:pPr>
            <a:r>
              <a:rPr lang="en-US" dirty="0">
                <a:solidFill>
                  <a:srgbClr val="FF0000"/>
                </a:solidFill>
              </a:rPr>
              <a:t>Direct Discovery</a:t>
            </a:r>
          </a:p>
          <a:p>
            <a:pPr lvl="1"/>
            <a:r>
              <a:rPr lang="en-US" dirty="0"/>
              <a:t>Thawing</a:t>
            </a:r>
          </a:p>
          <a:p>
            <a:pPr lvl="1"/>
            <a:r>
              <a:rPr lang="en-US" dirty="0"/>
              <a:t>Frequent </a:t>
            </a:r>
            <a:r>
              <a:rPr lang="en-US" dirty="0" err="1"/>
              <a:t>itemsets</a:t>
            </a:r>
            <a:endParaRPr lang="en-US" dirty="0"/>
          </a:p>
        </p:txBody>
      </p:sp>
      <p:sp>
        <p:nvSpPr>
          <p:cNvPr id="4" name="Slide Number Placeholder 3">
            <a:extLst>
              <a:ext uri="{FF2B5EF4-FFF2-40B4-BE49-F238E27FC236}">
                <a16:creationId xmlns:a16="http://schemas.microsoft.com/office/drawing/2014/main" id="{B86A8E17-3919-4A46-A1F2-9B4B0E4F5448}"/>
              </a:ext>
            </a:extLst>
          </p:cNvPr>
          <p:cNvSpPr>
            <a:spLocks noGrp="1"/>
          </p:cNvSpPr>
          <p:nvPr>
            <p:ph type="sldNum" sz="quarter" idx="12"/>
          </p:nvPr>
        </p:nvSpPr>
        <p:spPr/>
        <p:txBody>
          <a:bodyPr/>
          <a:lstStyle/>
          <a:p>
            <a:pPr>
              <a:defRPr/>
            </a:pPr>
            <a:fld id="{701997A2-636B-374E-88B5-C839F34B9CF6}" type="slidenum">
              <a:rPr lang="en-US" smtClean="0"/>
              <a:pPr>
                <a:defRPr/>
              </a:pPr>
              <a:t>66</a:t>
            </a:fld>
            <a:endParaRPr lang="en-US"/>
          </a:p>
        </p:txBody>
      </p:sp>
    </p:spTree>
    <p:extLst>
      <p:ext uri="{BB962C8B-B14F-4D97-AF65-F5344CB8AC3E}">
        <p14:creationId xmlns:p14="http://schemas.microsoft.com/office/powerpoint/2010/main" val="405758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Direct Discovery of Communities: Trawling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67</a:t>
            </a:fld>
            <a:endParaRPr lang="en-US"/>
          </a:p>
        </p:txBody>
      </p:sp>
      <p:sp>
        <p:nvSpPr>
          <p:cNvPr id="2" name="TextBox 1"/>
          <p:cNvSpPr txBox="1"/>
          <p:nvPr/>
        </p:nvSpPr>
        <p:spPr>
          <a:xfrm>
            <a:off x="722313" y="5562130"/>
            <a:ext cx="7610353" cy="338554"/>
          </a:xfrm>
          <a:prstGeom prst="rect">
            <a:avLst/>
          </a:prstGeom>
          <a:noFill/>
        </p:spPr>
        <p:txBody>
          <a:bodyPr wrap="none" rtlCol="0">
            <a:spAutoFit/>
          </a:bodyPr>
          <a:lstStyle/>
          <a:p>
            <a:r>
              <a:rPr lang="en-US" sz="1600" dirty="0"/>
              <a:t>With slide contributions from P. </a:t>
            </a:r>
            <a:r>
              <a:rPr lang="en-US" sz="1600" dirty="0" err="1"/>
              <a:t>Desikan</a:t>
            </a:r>
            <a:r>
              <a:rPr lang="en-US" sz="1600" dirty="0"/>
              <a:t>; http://www-</a:t>
            </a:r>
            <a:r>
              <a:rPr lang="en-US" sz="1600" dirty="0" err="1"/>
              <a:t>users.cs.umn.edu</a:t>
            </a:r>
            <a:r>
              <a:rPr lang="en-US" sz="1600" dirty="0"/>
              <a:t>/~</a:t>
            </a:r>
            <a:r>
              <a:rPr lang="en-US" sz="1600" dirty="0" err="1"/>
              <a:t>desikan</a:t>
            </a:r>
            <a:r>
              <a:rPr lang="en-US" sz="1600" dirty="0"/>
              <a:t>/</a:t>
            </a:r>
          </a:p>
        </p:txBody>
      </p:sp>
      <p:pic>
        <p:nvPicPr>
          <p:cNvPr id="7" name="Picture 6">
            <a:extLst>
              <a:ext uri="{FF2B5EF4-FFF2-40B4-BE49-F238E27FC236}">
                <a16:creationId xmlns:a16="http://schemas.microsoft.com/office/drawing/2014/main" id="{732F837D-8C6E-D94A-BCAD-6D838D966129}"/>
              </a:ext>
            </a:extLst>
          </p:cNvPr>
          <p:cNvPicPr>
            <a:picLocks noChangeAspect="1"/>
          </p:cNvPicPr>
          <p:nvPr/>
        </p:nvPicPr>
        <p:blipFill>
          <a:blip r:embed="rId3"/>
          <a:stretch>
            <a:fillRect/>
          </a:stretch>
        </p:blipFill>
        <p:spPr>
          <a:xfrm>
            <a:off x="2019300" y="577850"/>
            <a:ext cx="5105400" cy="3829050"/>
          </a:xfrm>
          <a:prstGeom prst="rect">
            <a:avLst/>
          </a:prstGeom>
        </p:spPr>
      </p:pic>
    </p:spTree>
    <p:extLst>
      <p:ext uri="{BB962C8B-B14F-4D97-AF65-F5344CB8AC3E}">
        <p14:creationId xmlns:p14="http://schemas.microsoft.com/office/powerpoint/2010/main" val="1473824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en-US" dirty="0"/>
              <a:t>Web community</a:t>
            </a:r>
          </a:p>
        </p:txBody>
      </p:sp>
      <p:sp>
        <p:nvSpPr>
          <p:cNvPr id="89091" name="Rectangle 3"/>
          <p:cNvSpPr>
            <a:spLocks noGrp="1" noChangeArrowheads="1"/>
          </p:cNvSpPr>
          <p:nvPr>
            <p:ph idx="1"/>
          </p:nvPr>
        </p:nvSpPr>
        <p:spPr/>
        <p:txBody>
          <a:bodyPr/>
          <a:lstStyle/>
          <a:p>
            <a:r>
              <a:rPr lang="en-US" altLang="en-US" dirty="0"/>
              <a:t>Groups of individuals who share common interests, together with </a:t>
            </a:r>
            <a:r>
              <a:rPr lang="en-US" altLang="en-US" dirty="0">
                <a:solidFill>
                  <a:srgbClr val="FF0000"/>
                </a:solidFill>
              </a:rPr>
              <a:t>the web pages most popular among them</a:t>
            </a:r>
          </a:p>
          <a:p>
            <a:r>
              <a:rPr lang="en-US" altLang="en-US" dirty="0"/>
              <a:t>Web page collections with a </a:t>
            </a:r>
            <a:r>
              <a:rPr lang="en-US" altLang="en-US" dirty="0">
                <a:solidFill>
                  <a:srgbClr val="FF0000"/>
                </a:solidFill>
              </a:rPr>
              <a:t>shared topic</a:t>
            </a:r>
          </a:p>
        </p:txBody>
      </p:sp>
      <p:sp>
        <p:nvSpPr>
          <p:cNvPr id="4" name="Slide Number Placeholder 5"/>
          <p:cNvSpPr>
            <a:spLocks noGrp="1"/>
          </p:cNvSpPr>
          <p:nvPr>
            <p:ph type="sldNum" sz="quarter" idx="12"/>
          </p:nvPr>
        </p:nvSpPr>
        <p:spPr/>
        <p:txBody>
          <a:bodyPr/>
          <a:lstStyle/>
          <a:p>
            <a:fld id="{6D1A97AA-1B59-5240-8767-F1D619C21F97}" type="slidenum">
              <a:rPr lang="en-US" altLang="en-US"/>
              <a:pPr/>
              <a:t>68</a:t>
            </a:fld>
            <a:endParaRPr lang="en-US" altLang="en-US"/>
          </a:p>
        </p:txBody>
      </p:sp>
    </p:spTree>
    <p:extLst>
      <p:ext uri="{BB962C8B-B14F-4D97-AF65-F5344CB8AC3E}">
        <p14:creationId xmlns:p14="http://schemas.microsoft.com/office/powerpoint/2010/main" val="1324761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dirty="0"/>
              <a:t>Types of Communities</a:t>
            </a:r>
          </a:p>
        </p:txBody>
      </p:sp>
      <p:sp>
        <p:nvSpPr>
          <p:cNvPr id="90115" name="Rectangle 3"/>
          <p:cNvSpPr>
            <a:spLocks noGrp="1" noChangeArrowheads="1"/>
          </p:cNvSpPr>
          <p:nvPr>
            <p:ph idx="1"/>
          </p:nvPr>
        </p:nvSpPr>
        <p:spPr/>
        <p:txBody>
          <a:bodyPr/>
          <a:lstStyle/>
          <a:p>
            <a:r>
              <a:rPr lang="en-US" altLang="en-US" dirty="0"/>
              <a:t>Explicitly-defined</a:t>
            </a:r>
          </a:p>
          <a:p>
            <a:pPr lvl="1"/>
            <a:r>
              <a:rPr lang="en-US" altLang="en-US" dirty="0"/>
              <a:t>Communities that manifest themselves as newsgroups or as resource collections on directories such as Yahoo!</a:t>
            </a:r>
          </a:p>
          <a:p>
            <a:r>
              <a:rPr lang="en-US" altLang="en-US" dirty="0"/>
              <a:t>Implicitly-defined</a:t>
            </a:r>
          </a:p>
          <a:p>
            <a:pPr lvl="1"/>
            <a:r>
              <a:rPr lang="en-US" altLang="en-US" dirty="0"/>
              <a:t>Communities that result from nature of content-creation of the web</a:t>
            </a:r>
          </a:p>
        </p:txBody>
      </p:sp>
      <p:sp>
        <p:nvSpPr>
          <p:cNvPr id="4" name="Slide Number Placeholder 5"/>
          <p:cNvSpPr>
            <a:spLocks noGrp="1"/>
          </p:cNvSpPr>
          <p:nvPr>
            <p:ph type="sldNum" sz="quarter" idx="12"/>
          </p:nvPr>
        </p:nvSpPr>
        <p:spPr/>
        <p:txBody>
          <a:bodyPr/>
          <a:lstStyle/>
          <a:p>
            <a:fld id="{232FBC49-F346-FD47-9843-8E689162F1C4}" type="slidenum">
              <a:rPr lang="en-US" altLang="en-US"/>
              <a:pPr/>
              <a:t>69</a:t>
            </a:fld>
            <a:endParaRPr lang="en-US" altLang="en-US"/>
          </a:p>
        </p:txBody>
      </p:sp>
    </p:spTree>
    <p:extLst>
      <p:ext uri="{BB962C8B-B14F-4D97-AF65-F5344CB8AC3E}">
        <p14:creationId xmlns:p14="http://schemas.microsoft.com/office/powerpoint/2010/main" val="2469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260C33-D970-7545-92DA-EAC54F90FECC}"/>
              </a:ext>
            </a:extLst>
          </p:cNvPr>
          <p:cNvSpPr>
            <a:spLocks noGrp="1"/>
          </p:cNvSpPr>
          <p:nvPr>
            <p:ph type="title"/>
          </p:nvPr>
        </p:nvSpPr>
        <p:spPr/>
        <p:txBody>
          <a:bodyPr/>
          <a:lstStyle/>
          <a:p>
            <a:r>
              <a:rPr lang="en-US" dirty="0"/>
              <a:t>Approaches</a:t>
            </a:r>
          </a:p>
        </p:txBody>
      </p:sp>
      <p:sp>
        <p:nvSpPr>
          <p:cNvPr id="8" name="Content Placeholder 7">
            <a:extLst>
              <a:ext uri="{FF2B5EF4-FFF2-40B4-BE49-F238E27FC236}">
                <a16:creationId xmlns:a16="http://schemas.microsoft.com/office/drawing/2014/main" id="{645D9457-3866-334D-A72E-B009CDAA5610}"/>
              </a:ext>
            </a:extLst>
          </p:cNvPr>
          <p:cNvSpPr>
            <a:spLocks noGrp="1"/>
          </p:cNvSpPr>
          <p:nvPr>
            <p:ph idx="1"/>
          </p:nvPr>
        </p:nvSpPr>
        <p:spPr/>
        <p:txBody>
          <a:bodyPr/>
          <a:lstStyle/>
          <a:p>
            <a:pPr marL="514350" indent="-514350">
              <a:buFont typeface="+mj-lt"/>
              <a:buAutoNum type="arabicPeriod"/>
            </a:pPr>
            <a:r>
              <a:rPr lang="en-US" dirty="0"/>
              <a:t>Clustering by edge ”betweenness”</a:t>
            </a:r>
          </a:p>
          <a:p>
            <a:pPr lvl="1"/>
            <a:r>
              <a:rPr lang="en-US" dirty="0"/>
              <a:t>Cut edges that have highest  “betweenness”</a:t>
            </a:r>
          </a:p>
          <a:p>
            <a:pPr marL="514350" indent="-514350">
              <a:buFont typeface="+mj-lt"/>
              <a:buAutoNum type="arabicPeriod"/>
            </a:pPr>
            <a:r>
              <a:rPr lang="en-US" dirty="0"/>
              <a:t>Spectral Clustering</a:t>
            </a:r>
          </a:p>
          <a:p>
            <a:pPr lvl="1"/>
            <a:r>
              <a:rPr lang="en-US" dirty="0"/>
              <a:t>Minimizing the cut size by the 2</a:t>
            </a:r>
            <a:r>
              <a:rPr lang="en-US" baseline="30000" dirty="0"/>
              <a:t>nd</a:t>
            </a:r>
            <a:r>
              <a:rPr lang="en-US" dirty="0"/>
              <a:t> Eigenvector</a:t>
            </a:r>
          </a:p>
          <a:p>
            <a:pPr marL="514350" indent="-514350">
              <a:buFont typeface="+mj-lt"/>
              <a:buAutoNum type="arabicPeriod"/>
            </a:pPr>
            <a:r>
              <a:rPr lang="en-US" dirty="0"/>
              <a:t>Direct Discovery</a:t>
            </a:r>
          </a:p>
          <a:p>
            <a:pPr lvl="1"/>
            <a:r>
              <a:rPr lang="en-US" dirty="0"/>
              <a:t>Thawing</a:t>
            </a:r>
          </a:p>
          <a:p>
            <a:pPr lvl="1"/>
            <a:r>
              <a:rPr lang="en-US" dirty="0"/>
              <a:t>Frequent </a:t>
            </a:r>
            <a:r>
              <a:rPr lang="en-US" dirty="0" err="1"/>
              <a:t>itemsets</a:t>
            </a:r>
            <a:endParaRPr lang="en-US" dirty="0"/>
          </a:p>
        </p:txBody>
      </p:sp>
      <p:sp>
        <p:nvSpPr>
          <p:cNvPr id="4" name="Slide Number Placeholder 3">
            <a:extLst>
              <a:ext uri="{FF2B5EF4-FFF2-40B4-BE49-F238E27FC236}">
                <a16:creationId xmlns:a16="http://schemas.microsoft.com/office/drawing/2014/main" id="{B86A8E17-3919-4A46-A1F2-9B4B0E4F5448}"/>
              </a:ext>
            </a:extLst>
          </p:cNvPr>
          <p:cNvSpPr>
            <a:spLocks noGrp="1"/>
          </p:cNvSpPr>
          <p:nvPr>
            <p:ph type="sldNum" sz="quarter" idx="12"/>
          </p:nvPr>
        </p:nvSpPr>
        <p:spPr/>
        <p:txBody>
          <a:bodyPr/>
          <a:lstStyle/>
          <a:p>
            <a:pPr>
              <a:defRPr/>
            </a:pPr>
            <a:fld id="{701997A2-636B-374E-88B5-C839F34B9CF6}" type="slidenum">
              <a:rPr lang="en-US" smtClean="0"/>
              <a:pPr>
                <a:defRPr/>
              </a:pPr>
              <a:t>7</a:t>
            </a:fld>
            <a:endParaRPr lang="en-US"/>
          </a:p>
        </p:txBody>
      </p:sp>
    </p:spTree>
    <p:extLst>
      <p:ext uri="{BB962C8B-B14F-4D97-AF65-F5344CB8AC3E}">
        <p14:creationId xmlns:p14="http://schemas.microsoft.com/office/powerpoint/2010/main" val="2254918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z="4000" dirty="0"/>
              <a:t>Terms and Definitions (1)</a:t>
            </a:r>
          </a:p>
        </p:txBody>
      </p:sp>
      <p:sp>
        <p:nvSpPr>
          <p:cNvPr id="91159" name="Rectangle 23"/>
          <p:cNvSpPr>
            <a:spLocks noGrp="1" noChangeArrowheads="1"/>
          </p:cNvSpPr>
          <p:nvPr>
            <p:ph idx="1"/>
          </p:nvPr>
        </p:nvSpPr>
        <p:spPr/>
        <p:txBody>
          <a:bodyPr/>
          <a:lstStyle/>
          <a:p>
            <a:r>
              <a:rPr lang="en-US" altLang="en-US" dirty="0"/>
              <a:t> </a:t>
            </a:r>
            <a:r>
              <a:rPr lang="en-US" altLang="en-US" i="1" dirty="0"/>
              <a:t>Directed Bipartite Graph: </a:t>
            </a:r>
            <a:r>
              <a:rPr lang="en-US" altLang="en-US" dirty="0"/>
              <a:t>A graph whose nodes set can be partitioned into two sets </a:t>
            </a:r>
            <a:r>
              <a:rPr lang="en-US" altLang="en-US" i="1" dirty="0"/>
              <a:t>F</a:t>
            </a:r>
            <a:r>
              <a:rPr lang="en-US" altLang="en-US" dirty="0"/>
              <a:t> and </a:t>
            </a:r>
            <a:r>
              <a:rPr lang="en-US" altLang="en-US" i="1" dirty="0"/>
              <a:t>C, </a:t>
            </a:r>
            <a:r>
              <a:rPr lang="en-US" altLang="en-US" dirty="0"/>
              <a:t> and </a:t>
            </a:r>
            <a:r>
              <a:rPr lang="en-US" altLang="en-US" dirty="0">
                <a:solidFill>
                  <a:srgbClr val="FF0000"/>
                </a:solidFill>
              </a:rPr>
              <a:t>every directed edge in the graph is from a node </a:t>
            </a:r>
            <a:r>
              <a:rPr lang="en-US" altLang="en-US" i="1" dirty="0">
                <a:solidFill>
                  <a:srgbClr val="FF0000"/>
                </a:solidFill>
              </a:rPr>
              <a:t>u</a:t>
            </a:r>
            <a:r>
              <a:rPr lang="en-US" altLang="en-US" dirty="0">
                <a:solidFill>
                  <a:srgbClr val="FF0000"/>
                </a:solidFill>
              </a:rPr>
              <a:t> in </a:t>
            </a:r>
            <a:r>
              <a:rPr lang="en-US" altLang="en-US" i="1" dirty="0">
                <a:solidFill>
                  <a:srgbClr val="FF0000"/>
                </a:solidFill>
              </a:rPr>
              <a:t>F</a:t>
            </a:r>
            <a:r>
              <a:rPr lang="en-US" altLang="en-US" dirty="0">
                <a:solidFill>
                  <a:srgbClr val="FF0000"/>
                </a:solidFill>
              </a:rPr>
              <a:t> to a node </a:t>
            </a:r>
            <a:r>
              <a:rPr lang="en-US" altLang="en-US" i="1" dirty="0">
                <a:solidFill>
                  <a:srgbClr val="FF0000"/>
                </a:solidFill>
              </a:rPr>
              <a:t>v </a:t>
            </a:r>
            <a:r>
              <a:rPr lang="en-US" altLang="en-US" dirty="0">
                <a:solidFill>
                  <a:srgbClr val="FF0000"/>
                </a:solidFill>
              </a:rPr>
              <a:t>in </a:t>
            </a:r>
            <a:r>
              <a:rPr lang="en-US" altLang="en-US" i="1" dirty="0">
                <a:solidFill>
                  <a:srgbClr val="FF0000"/>
                </a:solidFill>
              </a:rPr>
              <a:t>C</a:t>
            </a:r>
          </a:p>
        </p:txBody>
      </p:sp>
      <p:sp>
        <p:nvSpPr>
          <p:cNvPr id="4" name="Slide Number Placeholder 5"/>
          <p:cNvSpPr>
            <a:spLocks noGrp="1"/>
          </p:cNvSpPr>
          <p:nvPr>
            <p:ph type="sldNum" sz="quarter" idx="12"/>
          </p:nvPr>
        </p:nvSpPr>
        <p:spPr/>
        <p:txBody>
          <a:bodyPr/>
          <a:lstStyle/>
          <a:p>
            <a:fld id="{8175D4E2-52EB-374F-907A-EF7D4FCC37D1}" type="slidenum">
              <a:rPr lang="en-US" altLang="en-US"/>
              <a:pPr/>
              <a:t>70</a:t>
            </a:fld>
            <a:endParaRPr lang="en-US" altLang="en-US"/>
          </a:p>
        </p:txBody>
      </p:sp>
      <p:cxnSp>
        <p:nvCxnSpPr>
          <p:cNvPr id="5" name="Straight Connector 4"/>
          <p:cNvCxnSpPr>
            <a:stCxn id="13" idx="6"/>
            <a:endCxn id="18"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3" idx="6"/>
            <a:endCxn id="19"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3" idx="6"/>
            <a:endCxn id="20"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3" idx="6"/>
            <a:endCxn id="21"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4" idx="6"/>
            <a:endCxn id="23"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6"/>
            <a:endCxn id="18"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4" idx="6"/>
            <a:endCxn id="20"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4" idx="6"/>
            <a:endCxn id="21"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16200000">
            <a:off x="3087062" y="4799638"/>
            <a:ext cx="367408" cy="369332"/>
          </a:xfrm>
          <a:prstGeom prst="rect">
            <a:avLst/>
          </a:prstGeom>
          <a:noFill/>
        </p:spPr>
        <p:txBody>
          <a:bodyPr wrap="none" rtlCol="0">
            <a:spAutoFit/>
          </a:bodyPr>
          <a:lstStyle/>
          <a:p>
            <a:r>
              <a:rPr lang="en-US" dirty="0"/>
              <a:t>…</a:t>
            </a:r>
          </a:p>
        </p:txBody>
      </p:sp>
      <p:sp>
        <p:nvSpPr>
          <p:cNvPr id="18" name="Oval 17"/>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p:cNvSpPr txBox="1"/>
          <p:nvPr/>
        </p:nvSpPr>
        <p:spPr>
          <a:xfrm rot="16200000">
            <a:off x="4534862" y="4875839"/>
            <a:ext cx="367408" cy="369332"/>
          </a:xfrm>
          <a:prstGeom prst="rect">
            <a:avLst/>
          </a:prstGeom>
          <a:noFill/>
          <a:ln>
            <a:noFill/>
          </a:ln>
        </p:spPr>
        <p:txBody>
          <a:bodyPr wrap="none" rtlCol="0">
            <a:spAutoFit/>
          </a:bodyPr>
          <a:lstStyle/>
          <a:p>
            <a:r>
              <a:rPr lang="en-US" dirty="0"/>
              <a:t>…</a:t>
            </a:r>
          </a:p>
        </p:txBody>
      </p:sp>
      <p:sp>
        <p:nvSpPr>
          <p:cNvPr id="23" name="Oval 22"/>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rot="13554761">
            <a:off x="3622505" y="4585868"/>
            <a:ext cx="367408" cy="369332"/>
          </a:xfrm>
          <a:prstGeom prst="rect">
            <a:avLst/>
          </a:prstGeom>
          <a:noFill/>
        </p:spPr>
        <p:txBody>
          <a:bodyPr wrap="none" rtlCol="0">
            <a:spAutoFit/>
          </a:bodyPr>
          <a:lstStyle/>
          <a:p>
            <a:r>
              <a:rPr lang="en-US" dirty="0"/>
              <a:t>…</a:t>
            </a:r>
          </a:p>
        </p:txBody>
      </p:sp>
      <p:sp>
        <p:nvSpPr>
          <p:cNvPr id="2" name="TextBox 1"/>
          <p:cNvSpPr txBox="1"/>
          <p:nvPr/>
        </p:nvSpPr>
        <p:spPr>
          <a:xfrm>
            <a:off x="2935301" y="5724605"/>
            <a:ext cx="344966" cy="461665"/>
          </a:xfrm>
          <a:prstGeom prst="rect">
            <a:avLst/>
          </a:prstGeom>
          <a:noFill/>
        </p:spPr>
        <p:txBody>
          <a:bodyPr wrap="none" rtlCol="0">
            <a:spAutoFit/>
          </a:bodyPr>
          <a:lstStyle/>
          <a:p>
            <a:r>
              <a:rPr lang="en-US" dirty="0"/>
              <a:t>F</a:t>
            </a:r>
          </a:p>
        </p:txBody>
      </p:sp>
      <p:sp>
        <p:nvSpPr>
          <p:cNvPr id="3" name="TextBox 2"/>
          <p:cNvSpPr txBox="1"/>
          <p:nvPr/>
        </p:nvSpPr>
        <p:spPr>
          <a:xfrm>
            <a:off x="4903232" y="5737429"/>
            <a:ext cx="369012" cy="461665"/>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3930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animBg="1"/>
      <p:bldP spid="19" grpId="0" animBg="1"/>
      <p:bldP spid="20" grpId="0" animBg="1"/>
      <p:bldP spid="21" grpId="0" animBg="1"/>
      <p:bldP spid="22" grpId="0"/>
      <p:bldP spid="23" grpId="0" animBg="1"/>
      <p:bldP spid="2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en-US" sz="4000" dirty="0"/>
              <a:t>Terms and Definitions (2)</a:t>
            </a:r>
          </a:p>
        </p:txBody>
      </p:sp>
      <p:sp>
        <p:nvSpPr>
          <p:cNvPr id="95235" name="Rectangle 3"/>
          <p:cNvSpPr>
            <a:spLocks noGrp="1" noChangeArrowheads="1"/>
          </p:cNvSpPr>
          <p:nvPr>
            <p:ph idx="1"/>
          </p:nvPr>
        </p:nvSpPr>
        <p:spPr/>
        <p:txBody>
          <a:bodyPr/>
          <a:lstStyle/>
          <a:p>
            <a:r>
              <a:rPr lang="en-US" altLang="en-US" sz="2400" i="1" dirty="0"/>
              <a:t>A </a:t>
            </a:r>
            <a:r>
              <a:rPr lang="en-US" altLang="en-US" sz="2400" i="1" u="sng" dirty="0"/>
              <a:t>Complete</a:t>
            </a:r>
            <a:r>
              <a:rPr lang="en-US" altLang="en-US" sz="2400" i="1" dirty="0"/>
              <a:t> Bipartite Graph: </a:t>
            </a:r>
            <a:r>
              <a:rPr lang="en-US" altLang="en-US" sz="2400" dirty="0"/>
              <a:t>A bipartite graph that contains </a:t>
            </a:r>
            <a:r>
              <a:rPr lang="en-US" altLang="en-US" sz="2400" dirty="0">
                <a:solidFill>
                  <a:srgbClr val="FF0000"/>
                </a:solidFill>
              </a:rPr>
              <a:t>all possible edges </a:t>
            </a:r>
            <a:r>
              <a:rPr lang="en-US" altLang="en-US" sz="2400" dirty="0"/>
              <a:t>between a vertex of </a:t>
            </a:r>
            <a:r>
              <a:rPr lang="en-US" altLang="en-US" sz="2400" i="1" dirty="0"/>
              <a:t>F </a:t>
            </a:r>
            <a:r>
              <a:rPr lang="en-US" altLang="en-US" sz="2400" dirty="0"/>
              <a:t>and a vertex of </a:t>
            </a:r>
            <a:r>
              <a:rPr lang="en-US" altLang="en-US" sz="2400" i="1" dirty="0"/>
              <a:t>C</a:t>
            </a:r>
            <a:endParaRPr lang="en-US" altLang="en-US" sz="2400" dirty="0"/>
          </a:p>
          <a:p>
            <a:r>
              <a:rPr lang="en-US" altLang="en-US" sz="2400" i="1" u="sng" dirty="0"/>
              <a:t>Core</a:t>
            </a:r>
            <a:r>
              <a:rPr lang="en-US" altLang="en-US" sz="2400" i="1" dirty="0"/>
              <a:t>: </a:t>
            </a:r>
            <a:r>
              <a:rPr lang="en-US" altLang="en-US" sz="2400" dirty="0"/>
              <a:t>A complete bipartite sub-graph with at least </a:t>
            </a:r>
            <a:r>
              <a:rPr lang="en-US" altLang="en-US" sz="2400" dirty="0" err="1"/>
              <a:t>i</a:t>
            </a:r>
            <a:r>
              <a:rPr lang="en-US" altLang="en-US" sz="2400" i="1" dirty="0"/>
              <a:t> </a:t>
            </a:r>
            <a:r>
              <a:rPr lang="en-US" altLang="en-US" sz="2400" dirty="0"/>
              <a:t>nodes from</a:t>
            </a:r>
            <a:r>
              <a:rPr lang="en-US" altLang="en-US" sz="2400" i="1" dirty="0"/>
              <a:t> F</a:t>
            </a:r>
            <a:r>
              <a:rPr lang="en-US" altLang="en-US" sz="2400" dirty="0"/>
              <a:t> and at least </a:t>
            </a:r>
            <a:r>
              <a:rPr lang="en-US" altLang="en-US" sz="2400" i="1" dirty="0"/>
              <a:t>j </a:t>
            </a:r>
            <a:r>
              <a:rPr lang="en-US" altLang="en-US" sz="2400" dirty="0"/>
              <a:t>nodes from </a:t>
            </a:r>
            <a:r>
              <a:rPr lang="en-US" altLang="en-US" sz="2400" i="1" dirty="0"/>
              <a:t>C</a:t>
            </a:r>
            <a:endParaRPr lang="en-US" altLang="en-US" sz="2400" dirty="0"/>
          </a:p>
          <a:p>
            <a:pPr lvl="1"/>
            <a:r>
              <a:rPr lang="en-US" altLang="en-US" sz="2000" dirty="0"/>
              <a:t>In the web world, the </a:t>
            </a:r>
            <a:r>
              <a:rPr lang="en-US" altLang="en-US" sz="2000" i="1" dirty="0" err="1"/>
              <a:t>i</a:t>
            </a:r>
            <a:r>
              <a:rPr lang="en-US" altLang="en-US" sz="2000" i="1" dirty="0"/>
              <a:t> </a:t>
            </a:r>
            <a:r>
              <a:rPr lang="en-US" altLang="en-US" sz="2000" dirty="0"/>
              <a:t>pages the contains the links are referred to as ‘</a:t>
            </a:r>
            <a:r>
              <a:rPr lang="en-US" altLang="en-US" sz="2000" i="1" dirty="0"/>
              <a:t>fans’  </a:t>
            </a:r>
            <a:r>
              <a:rPr lang="en-US" altLang="en-US" sz="2000" dirty="0"/>
              <a:t>and the </a:t>
            </a:r>
            <a:r>
              <a:rPr lang="en-US" altLang="en-US" sz="2000" i="1" dirty="0"/>
              <a:t>j </a:t>
            </a:r>
            <a:r>
              <a:rPr lang="en-US" altLang="en-US" sz="2000" dirty="0"/>
              <a:t>pages that are referenced as </a:t>
            </a:r>
            <a:r>
              <a:rPr lang="en-US" altLang="en-US" sz="2000" i="1" dirty="0"/>
              <a:t>‘centers’</a:t>
            </a:r>
            <a:endParaRPr lang="en-US" altLang="en-US" sz="2000" dirty="0"/>
          </a:p>
        </p:txBody>
      </p:sp>
      <p:sp>
        <p:nvSpPr>
          <p:cNvPr id="4" name="Slide Number Placeholder 5"/>
          <p:cNvSpPr>
            <a:spLocks noGrp="1"/>
          </p:cNvSpPr>
          <p:nvPr>
            <p:ph type="sldNum" sz="quarter" idx="12"/>
          </p:nvPr>
        </p:nvSpPr>
        <p:spPr/>
        <p:txBody>
          <a:bodyPr/>
          <a:lstStyle/>
          <a:p>
            <a:fld id="{D85D889C-188E-0745-A7D4-4D71549B91CF}" type="slidenum">
              <a:rPr lang="en-US" altLang="en-US"/>
              <a:pPr/>
              <a:t>71</a:t>
            </a:fld>
            <a:endParaRPr lang="en-US" altLang="en-US"/>
          </a:p>
        </p:txBody>
      </p:sp>
      <p:cxnSp>
        <p:nvCxnSpPr>
          <p:cNvPr id="5" name="Straight Connector 4">
            <a:extLst>
              <a:ext uri="{FF2B5EF4-FFF2-40B4-BE49-F238E27FC236}">
                <a16:creationId xmlns:a16="http://schemas.microsoft.com/office/drawing/2014/main" id="{B78EDA03-2EEF-7F42-80F1-16C5D27943E6}"/>
              </a:ext>
            </a:extLst>
          </p:cNvPr>
          <p:cNvCxnSpPr>
            <a:stCxn id="13" idx="6"/>
            <a:endCxn id="18" idx="2"/>
          </p:cNvCxnSpPr>
          <p:nvPr/>
        </p:nvCxnSpPr>
        <p:spPr>
          <a:xfrm>
            <a:off x="7037698" y="4277858"/>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C32858-C61B-574C-90DC-4B9AF913892F}"/>
              </a:ext>
            </a:extLst>
          </p:cNvPr>
          <p:cNvCxnSpPr>
            <a:stCxn id="13" idx="6"/>
            <a:endCxn id="19" idx="2"/>
          </p:cNvCxnSpPr>
          <p:nvPr/>
        </p:nvCxnSpPr>
        <p:spPr>
          <a:xfrm>
            <a:off x="7037698" y="4277858"/>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E63B7C-F733-FE42-98D1-41AF97FBDA1C}"/>
              </a:ext>
            </a:extLst>
          </p:cNvPr>
          <p:cNvCxnSpPr>
            <a:stCxn id="13" idx="6"/>
            <a:endCxn id="20" idx="2"/>
          </p:cNvCxnSpPr>
          <p:nvPr/>
        </p:nvCxnSpPr>
        <p:spPr>
          <a:xfrm>
            <a:off x="7037698" y="4277858"/>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766D85-58A0-0A4B-A62D-4409441F8520}"/>
              </a:ext>
            </a:extLst>
          </p:cNvPr>
          <p:cNvCxnSpPr>
            <a:stCxn id="13" idx="6"/>
            <a:endCxn id="21" idx="1"/>
          </p:cNvCxnSpPr>
          <p:nvPr/>
        </p:nvCxnSpPr>
        <p:spPr>
          <a:xfrm>
            <a:off x="7037698" y="4277858"/>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C2B0D0A-52A4-FD4E-9CEE-5B4EF9724972}"/>
              </a:ext>
            </a:extLst>
          </p:cNvPr>
          <p:cNvCxnSpPr>
            <a:stCxn id="14" idx="6"/>
            <a:endCxn id="23" idx="2"/>
          </p:cNvCxnSpPr>
          <p:nvPr/>
        </p:nvCxnSpPr>
        <p:spPr>
          <a:xfrm flipV="1">
            <a:off x="7037698" y="4049258"/>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246E02-2997-BB40-87D6-086072AF9B68}"/>
              </a:ext>
            </a:extLst>
          </p:cNvPr>
          <p:cNvCxnSpPr>
            <a:stCxn id="14" idx="6"/>
            <a:endCxn id="18" idx="2"/>
          </p:cNvCxnSpPr>
          <p:nvPr/>
        </p:nvCxnSpPr>
        <p:spPr>
          <a:xfrm flipV="1">
            <a:off x="7037698" y="4430258"/>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754E8C-8D2F-C04F-8C0B-4FC71B9359CD}"/>
              </a:ext>
            </a:extLst>
          </p:cNvPr>
          <p:cNvCxnSpPr>
            <a:stCxn id="14" idx="6"/>
            <a:endCxn id="20" idx="2"/>
          </p:cNvCxnSpPr>
          <p:nvPr/>
        </p:nvCxnSpPr>
        <p:spPr>
          <a:xfrm>
            <a:off x="7037698" y="4658858"/>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C4E79D-D771-4543-8F47-99373F232744}"/>
              </a:ext>
            </a:extLst>
          </p:cNvPr>
          <p:cNvCxnSpPr>
            <a:stCxn id="14" idx="6"/>
            <a:endCxn id="21" idx="1"/>
          </p:cNvCxnSpPr>
          <p:nvPr/>
        </p:nvCxnSpPr>
        <p:spPr>
          <a:xfrm>
            <a:off x="7037698" y="4658858"/>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CB244D0-66C6-9D47-A7AD-ACBD4DD77654}"/>
              </a:ext>
            </a:extLst>
          </p:cNvPr>
          <p:cNvSpPr/>
          <p:nvPr/>
        </p:nvSpPr>
        <p:spPr>
          <a:xfrm>
            <a:off x="6809098" y="416355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4473568-78F8-144A-B0CE-85934BD6600F}"/>
              </a:ext>
            </a:extLst>
          </p:cNvPr>
          <p:cNvSpPr/>
          <p:nvPr/>
        </p:nvSpPr>
        <p:spPr>
          <a:xfrm>
            <a:off x="6809098" y="454455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875C103-FA99-744B-B098-B03AD72A13E2}"/>
              </a:ext>
            </a:extLst>
          </p:cNvPr>
          <p:cNvSpPr/>
          <p:nvPr/>
        </p:nvSpPr>
        <p:spPr>
          <a:xfrm>
            <a:off x="6809098" y="492555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062204A-8A58-C24C-8BAF-906E419543E3}"/>
              </a:ext>
            </a:extLst>
          </p:cNvPr>
          <p:cNvSpPr/>
          <p:nvPr/>
        </p:nvSpPr>
        <p:spPr>
          <a:xfrm>
            <a:off x="6809098" y="5763758"/>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AD4FE3-0484-F74A-9DCD-976A322BA44D}"/>
              </a:ext>
            </a:extLst>
          </p:cNvPr>
          <p:cNvSpPr txBox="1"/>
          <p:nvPr/>
        </p:nvSpPr>
        <p:spPr>
          <a:xfrm rot="16200000">
            <a:off x="6669328" y="5305596"/>
            <a:ext cx="367408" cy="369332"/>
          </a:xfrm>
          <a:prstGeom prst="rect">
            <a:avLst/>
          </a:prstGeom>
          <a:noFill/>
        </p:spPr>
        <p:txBody>
          <a:bodyPr wrap="none" rtlCol="0">
            <a:spAutoFit/>
          </a:bodyPr>
          <a:lstStyle/>
          <a:p>
            <a:r>
              <a:rPr lang="en-US" dirty="0"/>
              <a:t>…</a:t>
            </a:r>
          </a:p>
        </p:txBody>
      </p:sp>
      <p:sp>
        <p:nvSpPr>
          <p:cNvPr id="18" name="Oval 17">
            <a:extLst>
              <a:ext uri="{FF2B5EF4-FFF2-40B4-BE49-F238E27FC236}">
                <a16:creationId xmlns:a16="http://schemas.microsoft.com/office/drawing/2014/main" id="{5882E712-CACA-CF4D-8C96-ADEACA066B40}"/>
              </a:ext>
            </a:extLst>
          </p:cNvPr>
          <p:cNvSpPr/>
          <p:nvPr/>
        </p:nvSpPr>
        <p:spPr>
          <a:xfrm>
            <a:off x="8256898" y="4315958"/>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FB2F486-8D7A-CC47-85BA-735702D13662}"/>
              </a:ext>
            </a:extLst>
          </p:cNvPr>
          <p:cNvSpPr/>
          <p:nvPr/>
        </p:nvSpPr>
        <p:spPr>
          <a:xfrm>
            <a:off x="8256898" y="4696958"/>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4C53D2E-54F6-584E-B2B4-35046028798E}"/>
              </a:ext>
            </a:extLst>
          </p:cNvPr>
          <p:cNvSpPr/>
          <p:nvPr/>
        </p:nvSpPr>
        <p:spPr>
          <a:xfrm>
            <a:off x="8256898" y="5077958"/>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06C44F4-FCB7-9F41-81CA-8698483AC3CA}"/>
              </a:ext>
            </a:extLst>
          </p:cNvPr>
          <p:cNvSpPr/>
          <p:nvPr/>
        </p:nvSpPr>
        <p:spPr>
          <a:xfrm>
            <a:off x="8256898" y="5916158"/>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A4C2B73-6A3B-3244-9CFE-56457563E714}"/>
              </a:ext>
            </a:extLst>
          </p:cNvPr>
          <p:cNvSpPr txBox="1"/>
          <p:nvPr/>
        </p:nvSpPr>
        <p:spPr>
          <a:xfrm rot="16200000">
            <a:off x="8117128" y="5381797"/>
            <a:ext cx="367408" cy="369332"/>
          </a:xfrm>
          <a:prstGeom prst="rect">
            <a:avLst/>
          </a:prstGeom>
          <a:noFill/>
          <a:ln>
            <a:noFill/>
          </a:ln>
        </p:spPr>
        <p:txBody>
          <a:bodyPr wrap="none" rtlCol="0">
            <a:spAutoFit/>
          </a:bodyPr>
          <a:lstStyle/>
          <a:p>
            <a:r>
              <a:rPr lang="en-US" dirty="0"/>
              <a:t>…</a:t>
            </a:r>
          </a:p>
        </p:txBody>
      </p:sp>
      <p:sp>
        <p:nvSpPr>
          <p:cNvPr id="23" name="Oval 22">
            <a:extLst>
              <a:ext uri="{FF2B5EF4-FFF2-40B4-BE49-F238E27FC236}">
                <a16:creationId xmlns:a16="http://schemas.microsoft.com/office/drawing/2014/main" id="{A09525F2-C451-7B41-A744-D67D3C094F21}"/>
              </a:ext>
            </a:extLst>
          </p:cNvPr>
          <p:cNvSpPr/>
          <p:nvPr/>
        </p:nvSpPr>
        <p:spPr>
          <a:xfrm>
            <a:off x="8256898" y="3934958"/>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005CABD-A6EB-964D-B61D-40F2C1C57621}"/>
              </a:ext>
            </a:extLst>
          </p:cNvPr>
          <p:cNvSpPr txBox="1"/>
          <p:nvPr/>
        </p:nvSpPr>
        <p:spPr>
          <a:xfrm rot="13554761">
            <a:off x="7204771" y="5091826"/>
            <a:ext cx="36740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DF61F4DB-2931-0045-B5A6-EC2F39AF6F31}"/>
              </a:ext>
            </a:extLst>
          </p:cNvPr>
          <p:cNvSpPr txBox="1"/>
          <p:nvPr/>
        </p:nvSpPr>
        <p:spPr>
          <a:xfrm>
            <a:off x="6741634" y="6230563"/>
            <a:ext cx="344966" cy="461665"/>
          </a:xfrm>
          <a:prstGeom prst="rect">
            <a:avLst/>
          </a:prstGeom>
          <a:noFill/>
        </p:spPr>
        <p:txBody>
          <a:bodyPr wrap="none" rtlCol="0">
            <a:spAutoFit/>
          </a:bodyPr>
          <a:lstStyle/>
          <a:p>
            <a:r>
              <a:rPr lang="en-US" dirty="0"/>
              <a:t>F</a:t>
            </a:r>
          </a:p>
        </p:txBody>
      </p:sp>
      <p:sp>
        <p:nvSpPr>
          <p:cNvPr id="26" name="TextBox 25">
            <a:extLst>
              <a:ext uri="{FF2B5EF4-FFF2-40B4-BE49-F238E27FC236}">
                <a16:creationId xmlns:a16="http://schemas.microsoft.com/office/drawing/2014/main" id="{27E0E6ED-253F-1B43-9340-0F905651B727}"/>
              </a:ext>
            </a:extLst>
          </p:cNvPr>
          <p:cNvSpPr txBox="1"/>
          <p:nvPr/>
        </p:nvSpPr>
        <p:spPr>
          <a:xfrm>
            <a:off x="8485498" y="6243387"/>
            <a:ext cx="369012" cy="461665"/>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167041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animBg="1"/>
      <p:bldP spid="19" grpId="0" animBg="1"/>
      <p:bldP spid="20" grpId="0" animBg="1"/>
      <p:bldP spid="21" grpId="0" animBg="1"/>
      <p:bldP spid="22" grpId="0"/>
      <p:bldP spid="23" grpId="0" animBg="1"/>
      <p:bldP spid="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Trawling</a:t>
            </a:r>
          </a:p>
        </p:txBody>
      </p:sp>
      <p:sp>
        <p:nvSpPr>
          <p:cNvPr id="3" name="Content Placeholder 2"/>
          <p:cNvSpPr>
            <a:spLocks noGrp="1"/>
          </p:cNvSpPr>
          <p:nvPr>
            <p:ph idx="1"/>
          </p:nvPr>
        </p:nvSpPr>
        <p:spPr>
          <a:xfrm>
            <a:off x="685800" y="1447800"/>
            <a:ext cx="7848600" cy="1600200"/>
          </a:xfrm>
        </p:spPr>
        <p:txBody>
          <a:bodyPr/>
          <a:lstStyle/>
          <a:p>
            <a:r>
              <a:rPr lang="en-US" sz="2400" b="1" dirty="0">
                <a:solidFill>
                  <a:srgbClr val="0000FF"/>
                </a:solidFill>
              </a:rPr>
              <a:t>Searching for small communities in the Web graph</a:t>
            </a:r>
          </a:p>
          <a:p>
            <a:r>
              <a:rPr lang="en-US" sz="2400" b="1" dirty="0">
                <a:solidFill>
                  <a:srgbClr val="D60093"/>
                </a:solidFill>
              </a:rPr>
              <a:t>What is the signature of a community / discussion in a Web graph?</a:t>
            </a:r>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sp>
        <p:nvSpPr>
          <p:cNvPr id="45" name="TextBox 44"/>
          <p:cNvSpPr txBox="1"/>
          <p:nvPr/>
        </p:nvSpPr>
        <p:spPr>
          <a:xfrm>
            <a:off x="2895600" y="55626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latin typeface="Arial" pitchFamily="34" charset="0"/>
                <a:cs typeface="Arial" pitchFamily="34" charset="0"/>
              </a:rPr>
              <a:t>Dense 2-layer graph</a:t>
            </a:r>
          </a:p>
        </p:txBody>
      </p:sp>
      <p:sp>
        <p:nvSpPr>
          <p:cNvPr id="46" name="TextBox 45"/>
          <p:cNvSpPr txBox="1"/>
          <p:nvPr/>
        </p:nvSpPr>
        <p:spPr>
          <a:xfrm>
            <a:off x="426457" y="6271811"/>
            <a:ext cx="7848600" cy="400110"/>
          </a:xfrm>
          <a:prstGeom prst="rect">
            <a:avLst/>
          </a:prstGeom>
          <a:noFill/>
        </p:spPr>
        <p:txBody>
          <a:bodyPr wrap="square" rtlCol="0">
            <a:spAutoFit/>
          </a:bodyPr>
          <a:lstStyle/>
          <a:p>
            <a:pPr algn="ctr"/>
            <a:r>
              <a:rPr lang="en-US" sz="2000" b="1" dirty="0">
                <a:latin typeface="Arial" pitchFamily="34" charset="0"/>
                <a:cs typeface="Arial" pitchFamily="34" charset="0"/>
              </a:rPr>
              <a:t>Intuition:</a:t>
            </a:r>
            <a:r>
              <a:rPr lang="en-US" sz="2000" dirty="0">
                <a:latin typeface="Arial" pitchFamily="34" charset="0"/>
                <a:cs typeface="Arial" pitchFamily="34" charset="0"/>
              </a:rPr>
              <a:t> Many people all talking about the same things</a:t>
            </a:r>
          </a:p>
        </p:txBody>
      </p:sp>
      <p:cxnSp>
        <p:nvCxnSpPr>
          <p:cNvPr id="22" name="Straight Connector 21"/>
          <p:cNvCxnSpPr>
            <a:stCxn id="10" idx="6"/>
            <a:endCxn id="20" idx="2"/>
          </p:cNvCxnSpPr>
          <p:nvPr/>
        </p:nvCxnSpPr>
        <p:spPr>
          <a:xfrm flipV="1">
            <a:off x="3455432" y="33147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5433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5433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5433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5433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3147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6957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39243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39243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429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029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571038"/>
            <a:ext cx="367408" cy="369332"/>
          </a:xfrm>
          <a:prstGeom prst="rect">
            <a:avLst/>
          </a:prstGeom>
          <a:noFill/>
        </p:spPr>
        <p:txBody>
          <a:bodyPr wrap="none" rtlCol="0">
            <a:spAutoFit/>
          </a:bodyPr>
          <a:lstStyle/>
          <a:p>
            <a:r>
              <a:rPr lang="en-US" dirty="0"/>
              <a:t>…</a:t>
            </a:r>
          </a:p>
        </p:txBody>
      </p:sp>
      <p:sp>
        <p:nvSpPr>
          <p:cNvPr id="15" name="Oval 14"/>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1816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647239"/>
            <a:ext cx="367408" cy="369332"/>
          </a:xfrm>
          <a:prstGeom prst="rect">
            <a:avLst/>
          </a:prstGeom>
          <a:noFill/>
          <a:ln>
            <a:noFill/>
          </a:ln>
        </p:spPr>
        <p:txBody>
          <a:bodyPr wrap="none" rtlCol="0">
            <a:spAutoFit/>
          </a:bodyPr>
          <a:lstStyle/>
          <a:p>
            <a:r>
              <a:rPr lang="en-US" dirty="0"/>
              <a:t>…</a:t>
            </a:r>
          </a:p>
        </p:txBody>
      </p:sp>
      <p:sp>
        <p:nvSpPr>
          <p:cNvPr id="20" name="Oval 19"/>
          <p:cNvSpPr/>
          <p:nvPr/>
        </p:nvSpPr>
        <p:spPr>
          <a:xfrm>
            <a:off x="4674632" y="3200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357268"/>
            <a:ext cx="367408" cy="369332"/>
          </a:xfrm>
          <a:prstGeom prst="rect">
            <a:avLst/>
          </a:prstGeom>
          <a:noFill/>
        </p:spPr>
        <p:txBody>
          <a:bodyPr wrap="none" rtlCol="0">
            <a:spAutoFit/>
          </a:bodyPr>
          <a:lstStyle/>
          <a:p>
            <a:r>
              <a:rPr lang="en-US" dirty="0"/>
              <a:t>…</a:t>
            </a:r>
          </a:p>
        </p:txBody>
      </p:sp>
      <p:sp>
        <p:nvSpPr>
          <p:cNvPr id="40" name="TextBox 39"/>
          <p:cNvSpPr txBox="1"/>
          <p:nvPr/>
        </p:nvSpPr>
        <p:spPr>
          <a:xfrm>
            <a:off x="5115218" y="3590835"/>
            <a:ext cx="3492613" cy="1015663"/>
          </a:xfrm>
          <a:prstGeom prst="rect">
            <a:avLst/>
          </a:prstGeom>
          <a:noFill/>
        </p:spPr>
        <p:txBody>
          <a:bodyPr wrap="none" rtlCol="0">
            <a:spAutoFit/>
          </a:bodyPr>
          <a:lstStyle/>
          <a:p>
            <a:r>
              <a:rPr lang="en-US" sz="2000" b="1" dirty="0">
                <a:latin typeface="Arial" pitchFamily="34" charset="0"/>
                <a:cs typeface="Arial" pitchFamily="34" charset="0"/>
              </a:rPr>
              <a:t>Use this to define “topics”:</a:t>
            </a:r>
          </a:p>
          <a:p>
            <a:r>
              <a:rPr lang="en-US" sz="2000" dirty="0">
                <a:latin typeface="Arial" pitchFamily="34" charset="0"/>
                <a:cs typeface="Arial" pitchFamily="34" charset="0"/>
              </a:rPr>
              <a:t>What the same people on </a:t>
            </a:r>
            <a:br>
              <a:rPr lang="en-US" sz="2000" dirty="0">
                <a:latin typeface="Arial" pitchFamily="34" charset="0"/>
                <a:cs typeface="Arial" pitchFamily="34" charset="0"/>
              </a:rPr>
            </a:br>
            <a:r>
              <a:rPr lang="en-US" sz="2000" dirty="0">
                <a:latin typeface="Arial" pitchFamily="34" charset="0"/>
                <a:cs typeface="Arial" pitchFamily="34" charset="0"/>
              </a:rPr>
              <a:t>the left talk about on the right</a:t>
            </a:r>
          </a:p>
        </p:txBody>
      </p:sp>
      <p:sp>
        <p:nvSpPr>
          <p:cNvPr id="7" name="Slide Number Placeholder 6"/>
          <p:cNvSpPr>
            <a:spLocks noGrp="1"/>
          </p:cNvSpPr>
          <p:nvPr>
            <p:ph type="sldNum" sz="quarter" idx="12"/>
          </p:nvPr>
        </p:nvSpPr>
        <p:spPr/>
        <p:txBody>
          <a:bodyPr/>
          <a:lstStyle/>
          <a:p>
            <a:fld id="{19B12225-5612-419B-A8D5-4B8EEE4C217E}" type="slidenum">
              <a:rPr lang="en-US" smtClean="0"/>
              <a:pPr/>
              <a:t>72</a:t>
            </a:fld>
            <a:endParaRPr lang="en-US"/>
          </a:p>
        </p:txBody>
      </p:sp>
      <p:pic>
        <p:nvPicPr>
          <p:cNvPr id="4" name="Picture 3"/>
          <p:cNvPicPr>
            <a:picLocks noChangeAspect="1"/>
          </p:cNvPicPr>
          <p:nvPr/>
        </p:nvPicPr>
        <p:blipFill>
          <a:blip r:embed="rId2"/>
          <a:stretch>
            <a:fillRect/>
          </a:stretch>
        </p:blipFill>
        <p:spPr>
          <a:xfrm>
            <a:off x="152400" y="2912372"/>
            <a:ext cx="2819400" cy="2114550"/>
          </a:xfrm>
          <a:prstGeom prst="rect">
            <a:avLst/>
          </a:prstGeom>
        </p:spPr>
      </p:pic>
    </p:spTree>
    <p:extLst>
      <p:ext uri="{BB962C8B-B14F-4D97-AF65-F5344CB8AC3E}">
        <p14:creationId xmlns:p14="http://schemas.microsoft.com/office/powerpoint/2010/main" val="5877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Searching for Small Communities</a:t>
            </a:r>
          </a:p>
        </p:txBody>
      </p:sp>
      <p:sp>
        <p:nvSpPr>
          <p:cNvPr id="3" name="Content Placeholder 2"/>
          <p:cNvSpPr>
            <a:spLocks noGrp="1"/>
          </p:cNvSpPr>
          <p:nvPr>
            <p:ph idx="1"/>
          </p:nvPr>
        </p:nvSpPr>
        <p:spPr/>
        <p:txBody>
          <a:bodyPr/>
          <a:lstStyle/>
          <a:p>
            <a:r>
              <a:rPr lang="en-US" b="1" dirty="0">
                <a:solidFill>
                  <a:srgbClr val="D60093"/>
                </a:solidFill>
              </a:rPr>
              <a:t>A more well-defined problem:</a:t>
            </a:r>
            <a:br>
              <a:rPr lang="en-US" b="1" dirty="0">
                <a:solidFill>
                  <a:srgbClr val="D60093"/>
                </a:solidFill>
              </a:rPr>
            </a:br>
            <a:r>
              <a:rPr lang="en-US" dirty="0"/>
              <a:t>Enumerate complete bipartite </a:t>
            </a:r>
            <a:r>
              <a:rPr lang="en-US" dirty="0" err="1"/>
              <a:t>subgraphs</a:t>
            </a:r>
            <a:r>
              <a:rPr lang="en-US" dirty="0"/>
              <a:t> </a:t>
            </a:r>
            <a:r>
              <a:rPr lang="en-US" b="1" i="1" dirty="0" err="1"/>
              <a:t>K</a:t>
            </a:r>
            <a:r>
              <a:rPr lang="en-US" b="1" i="1" baseline="-25000" dirty="0" err="1"/>
              <a:t>s,t</a:t>
            </a:r>
            <a:r>
              <a:rPr lang="en-US" b="1" i="1" baseline="-25000" dirty="0"/>
              <a:t> </a:t>
            </a:r>
          </a:p>
          <a:p>
            <a:pPr lvl="1"/>
            <a:r>
              <a:rPr lang="en-US" dirty="0"/>
              <a:t>Where </a:t>
            </a:r>
            <a:r>
              <a:rPr lang="en-US" b="1" i="1" dirty="0" err="1"/>
              <a:t>K</a:t>
            </a:r>
            <a:r>
              <a:rPr lang="en-US" b="1" i="1" baseline="-25000" dirty="0" err="1"/>
              <a:t>s,t</a:t>
            </a:r>
            <a:r>
              <a:rPr lang="en-US" i="1" baseline="-25000" dirty="0"/>
              <a:t> </a:t>
            </a:r>
            <a:r>
              <a:rPr lang="en-US" i="1" dirty="0"/>
              <a:t> : </a:t>
            </a:r>
            <a:r>
              <a:rPr lang="en-US" b="1" i="1" dirty="0">
                <a:latin typeface="Times New Roman" pitchFamily="18" charset="0"/>
                <a:cs typeface="Times New Roman" pitchFamily="18" charset="0"/>
              </a:rPr>
              <a:t>s</a:t>
            </a:r>
            <a:r>
              <a:rPr lang="en-US" dirty="0"/>
              <a:t> nodes on the “left” where each links to the same </a:t>
            </a:r>
            <a:r>
              <a:rPr lang="en-US" b="1" i="1" dirty="0">
                <a:latin typeface="Times New Roman" pitchFamily="18" charset="0"/>
                <a:cs typeface="Times New Roman" pitchFamily="18" charset="0"/>
              </a:rPr>
              <a:t>t</a:t>
            </a:r>
            <a:r>
              <a:rPr lang="en-US" dirty="0"/>
              <a:t> other nodes on the “right”</a:t>
            </a:r>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i="1" dirty="0">
                <a:latin typeface="Arial" pitchFamily="34" charset="0"/>
                <a:cs typeface="Arial" pitchFamily="34" charset="0"/>
              </a:rPr>
              <a:t>K</a:t>
            </a:r>
            <a:r>
              <a:rPr lang="en-US" sz="3200" i="1" baseline="-25000" dirty="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6400800" y="4495800"/>
            <a:ext cx="1574470" cy="830997"/>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|X| = s = 3</a:t>
            </a:r>
          </a:p>
          <a:p>
            <a:r>
              <a:rPr lang="en-US" sz="2400" dirty="0">
                <a:solidFill>
                  <a:srgbClr val="008000"/>
                </a:solidFill>
                <a:latin typeface="Arial" pitchFamily="34" charset="0"/>
                <a:cs typeface="Arial" pitchFamily="34" charset="0"/>
              </a:rPr>
              <a:t>|Y| = t = 4</a:t>
            </a:r>
          </a:p>
        </p:txBody>
      </p:sp>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200400" y="6183868"/>
            <a:ext cx="2525050" cy="461665"/>
          </a:xfrm>
          <a:prstGeom prst="rect">
            <a:avLst/>
          </a:prstGeom>
          <a:noFill/>
        </p:spPr>
        <p:txBody>
          <a:bodyPr wrap="none" rtlCol="0">
            <a:spAutoFit/>
          </a:bodyPr>
          <a:lstStyle/>
          <a:p>
            <a:r>
              <a:rPr lang="en-US" sz="2400" b="1" dirty="0">
                <a:solidFill>
                  <a:srgbClr val="FF0066"/>
                </a:solidFill>
                <a:latin typeface="Arial" pitchFamily="34" charset="0"/>
                <a:cs typeface="Arial" pitchFamily="34" charset="0"/>
              </a:rPr>
              <a:t>Fully connected</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73</a:t>
            </a:fld>
            <a:endParaRPr lang="en-US"/>
          </a:p>
        </p:txBody>
      </p:sp>
    </p:spTree>
    <p:extLst>
      <p:ext uri="{BB962C8B-B14F-4D97-AF65-F5344CB8AC3E}">
        <p14:creationId xmlns:p14="http://schemas.microsoft.com/office/powerpoint/2010/main" val="6037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 </a:t>
            </a:r>
            <a:r>
              <a:rPr lang="en-US" dirty="0" err="1"/>
              <a:t>Itemset</a:t>
            </a:r>
            <a:r>
              <a:rPr lang="en-US" dirty="0"/>
              <a:t> Enumeration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D60093"/>
                    </a:solidFill>
                  </a:rPr>
                  <a:t>Market basket analysis. </a:t>
                </a:r>
                <a:r>
                  <a:rPr lang="en-US" dirty="0"/>
                  <a:t>Setting:</a:t>
                </a:r>
                <a:endParaRPr lang="en-US" b="1" dirty="0">
                  <a:solidFill>
                    <a:srgbClr val="D60093"/>
                  </a:solidFill>
                </a:endParaRPr>
              </a:p>
              <a:p>
                <a:pPr lvl="1"/>
                <a:r>
                  <a:rPr lang="en-US" b="1" dirty="0"/>
                  <a:t>Market:</a:t>
                </a:r>
                <a:r>
                  <a:rPr lang="en-US" dirty="0"/>
                  <a:t> Universe </a:t>
                </a:r>
                <a:r>
                  <a:rPr lang="en-US" b="1" i="1" dirty="0">
                    <a:latin typeface="Times New Roman" pitchFamily="18" charset="0"/>
                    <a:cs typeface="Times New Roman" pitchFamily="18" charset="0"/>
                  </a:rPr>
                  <a:t>U</a:t>
                </a:r>
                <a:r>
                  <a:rPr lang="en-US" dirty="0"/>
                  <a:t> of </a:t>
                </a:r>
                <a:r>
                  <a:rPr lang="en-US" b="1" i="1" dirty="0">
                    <a:latin typeface="Times New Roman" pitchFamily="18" charset="0"/>
                    <a:cs typeface="Times New Roman" pitchFamily="18" charset="0"/>
                  </a:rPr>
                  <a:t>n</a:t>
                </a:r>
                <a:r>
                  <a:rPr lang="en-US" b="1" dirty="0"/>
                  <a:t> </a:t>
                </a:r>
                <a:r>
                  <a:rPr lang="en-US" dirty="0"/>
                  <a:t>items</a:t>
                </a:r>
              </a:p>
              <a:p>
                <a:pPr lvl="1"/>
                <a:r>
                  <a:rPr lang="en-US" b="1" dirty="0"/>
                  <a:t>Baskets:</a:t>
                </a:r>
                <a:r>
                  <a:rPr lang="en-US" dirty="0"/>
                  <a:t> </a:t>
                </a:r>
                <a:r>
                  <a:rPr lang="en-US" b="1" i="1" dirty="0"/>
                  <a:t>m</a:t>
                </a:r>
                <a:r>
                  <a:rPr lang="en-US" b="1" dirty="0"/>
                  <a:t> </a:t>
                </a:r>
                <a:r>
                  <a:rPr lang="en-US" dirty="0"/>
                  <a:t>subsets of </a:t>
                </a:r>
                <a:r>
                  <a:rPr lang="en-US" b="1" i="1" dirty="0">
                    <a:latin typeface="Times New Roman" pitchFamily="18" charset="0"/>
                    <a:cs typeface="Times New Roman" pitchFamily="18" charset="0"/>
                  </a:rPr>
                  <a:t>U</a:t>
                </a:r>
                <a:r>
                  <a:rPr lang="en-US" b="1" dirty="0"/>
                  <a: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1</a:t>
                </a:r>
                <a:r>
                  <a:rPr lang="en-US" b="1" i="1" dirty="0">
                    <a:latin typeface="Times New Roman" pitchFamily="18" charset="0"/>
                    <a:cs typeface="Times New Roman" pitchFamily="18" charset="0"/>
                  </a:rPr>
                  <a:t>, S</a:t>
                </a:r>
                <a:r>
                  <a:rPr lang="en-US" b="1" i="1" baseline="-25000" dirty="0">
                    <a:latin typeface="Times New Roman" pitchFamily="18" charset="0"/>
                    <a:cs typeface="Times New Roman" pitchFamily="18" charset="0"/>
                  </a:rPr>
                  <a:t>2</a:t>
                </a:r>
                <a:r>
                  <a:rPr lang="en-US" b="1" i="1" dirty="0">
                    <a:latin typeface="Times New Roman" pitchFamily="18" charset="0"/>
                    <a:cs typeface="Times New Roman" pitchFamily="18" charset="0"/>
                  </a:rPr>
                  <a:t>, …, </a:t>
                </a:r>
                <a:r>
                  <a:rPr lang="en-US" b="1" i="1" dirty="0" err="1">
                    <a:latin typeface="Times New Roman" pitchFamily="18" charset="0"/>
                    <a:cs typeface="Times New Roman" pitchFamily="18" charset="0"/>
                  </a:rPr>
                  <a:t>S</a:t>
                </a:r>
                <a:r>
                  <a:rPr lang="en-US" b="1" i="1" baseline="-25000" dirty="0" err="1">
                    <a:latin typeface="Times New Roman" pitchFamily="18" charset="0"/>
                    <a:cs typeface="Times New Roman" pitchFamily="18" charset="0"/>
                  </a:rPr>
                  <a:t>m</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rPr>
                  <a:t>U</a:t>
                </a:r>
                <a:br>
                  <a:rPr lang="en-US" b="1" i="1" dirty="0">
                    <a:latin typeface="Times New Roman" pitchFamily="18" charset="0"/>
                    <a:cs typeface="Times New Roman" pitchFamily="18" charset="0"/>
                  </a:rPr>
                </a:br>
                <a:r>
                  <a:rPr lang="en-US" dirty="0"/>
                  <a:t>(</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is a set of items one person bought)</a:t>
                </a:r>
              </a:p>
              <a:p>
                <a:pPr lvl="1"/>
                <a:r>
                  <a:rPr lang="en-US" b="1" dirty="0"/>
                  <a:t>Support: </a:t>
                </a:r>
                <a:r>
                  <a:rPr lang="en-US" dirty="0"/>
                  <a:t>Frequency threshold </a:t>
                </a:r>
                <a:r>
                  <a:rPr lang="en-US" b="1" i="1" dirty="0">
                    <a:latin typeface="Times New Roman" pitchFamily="18" charset="0"/>
                    <a:cs typeface="Times New Roman" pitchFamily="18" charset="0"/>
                  </a:rPr>
                  <a:t>f</a:t>
                </a:r>
                <a:endParaRPr lang="en-US" b="1" i="1" dirty="0">
                  <a:solidFill>
                    <a:srgbClr val="008000"/>
                  </a:solidFill>
                  <a:latin typeface="Times New Roman" pitchFamily="18" charset="0"/>
                  <a:cs typeface="Times New Roman" pitchFamily="18" charset="0"/>
                </a:endParaRPr>
              </a:p>
              <a:p>
                <a:r>
                  <a:rPr lang="en-US" b="1" dirty="0">
                    <a:solidFill>
                      <a:srgbClr val="0000FF"/>
                    </a:solidFill>
                  </a:rPr>
                  <a:t>Goal:</a:t>
                </a:r>
              </a:p>
              <a:p>
                <a:pPr lvl="1"/>
                <a:r>
                  <a:rPr lang="en-US" b="1" dirty="0"/>
                  <a:t>Find all subsets </a:t>
                </a:r>
                <a:r>
                  <a:rPr lang="en-US" b="1" i="1" dirty="0">
                    <a:latin typeface="Times New Roman" pitchFamily="18" charset="0"/>
                    <a:cs typeface="Times New Roman" pitchFamily="18" charset="0"/>
                  </a:rPr>
                  <a:t>T</a:t>
                </a:r>
                <a:r>
                  <a:rPr lang="en-US" b="1" dirty="0"/>
                  <a:t>  </a:t>
                </a:r>
                <a:r>
                  <a:rPr lang="en-US" b="1" dirty="0" err="1"/>
                  <a:t>s.t.</a:t>
                </a:r>
                <a:r>
                  <a:rPr lang="en-US" b="1" dirty="0"/>
                  <a:t> </a:t>
                </a:r>
                <a:r>
                  <a:rPr lang="en-US" b="1" i="1" dirty="0"/>
                  <a:t> </a:t>
                </a:r>
                <a:r>
                  <a:rPr lang="en-US" b="1" i="1" dirty="0">
                    <a:latin typeface="Times New Roman" pitchFamily="18" charset="0"/>
                    <a:cs typeface="Times New Roman" pitchFamily="18" charset="0"/>
                  </a:rPr>
                  <a:t>T</a:t>
                </a:r>
                <a:r>
                  <a:rPr lang="en-US" b="1" dirty="0">
                    <a:latin typeface="Times New Roman" pitchFamily="18" charset="0"/>
                    <a:cs typeface="Times New Roman" pitchFamily="18" charset="0"/>
                  </a:rPr>
                  <a:t> </a:t>
                </a:r>
                <a14:m>
                  <m:oMath xmlns:m="http://schemas.openxmlformats.org/officeDocument/2006/math">
                    <m:r>
                      <a:rPr lang="en-US" b="1" i="1" smtClean="0">
                        <a:latin typeface="Cambria Math" charset="0"/>
                        <a:ea typeface="Cambria Math" charset="0"/>
                        <a:cs typeface="Cambria Math" charset="0"/>
                      </a:rPr>
                      <m:t>∈</m:t>
                    </m:r>
                  </m:oMath>
                </a14:m>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i="1" dirty="0">
                    <a:sym typeface="Symbol"/>
                  </a:rPr>
                  <a:t> </a:t>
                </a:r>
                <a:r>
                  <a:rPr lang="en-US" b="1" dirty="0">
                    <a:sym typeface="Symbol"/>
                  </a:rPr>
                  <a:t>of at least  </a:t>
                </a:r>
                <a:r>
                  <a:rPr lang="en-US" b="1" i="1" dirty="0">
                    <a:latin typeface="Times New Roman" pitchFamily="18" charset="0"/>
                    <a:cs typeface="Times New Roman" pitchFamily="18" charset="0"/>
                    <a:sym typeface="Symbol"/>
                  </a:rPr>
                  <a:t>f</a:t>
                </a:r>
                <a:r>
                  <a:rPr lang="en-US" b="1" dirty="0">
                    <a:latin typeface="Times New Roman" pitchFamily="18" charset="0"/>
                    <a:cs typeface="Times New Roman" pitchFamily="18" charset="0"/>
                    <a:sym typeface="Symbol"/>
                  </a:rPr>
                  <a:t> </a:t>
                </a:r>
                <a:r>
                  <a:rPr lang="en-US" b="1" dirty="0">
                    <a:sym typeface="Symbol"/>
                  </a:rPr>
                  <a:t> sets </a:t>
                </a:r>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dirty="0">
                    <a:latin typeface="Times New Roman" pitchFamily="18" charset="0"/>
                    <a:cs typeface="Times New Roman" pitchFamily="18" charset="0"/>
                    <a:sym typeface="Symbol"/>
                  </a:rPr>
                  <a:t> </a:t>
                </a:r>
                <a:br>
                  <a:rPr lang="en-US" b="1" dirty="0">
                    <a:sym typeface="Symbol"/>
                  </a:rPr>
                </a:br>
                <a:r>
                  <a:rPr lang="en-US" dirty="0">
                    <a:sym typeface="Symbol"/>
                  </a:rPr>
                  <a:t>(items in </a:t>
                </a:r>
                <a:r>
                  <a:rPr lang="en-US" b="1" i="1" dirty="0">
                    <a:latin typeface="Times New Roman" pitchFamily="18" charset="0"/>
                    <a:cs typeface="Times New Roman" pitchFamily="18" charset="0"/>
                  </a:rPr>
                  <a:t>T</a:t>
                </a:r>
                <a:r>
                  <a:rPr lang="en-US" dirty="0">
                    <a:sym typeface="Symbol"/>
                  </a:rPr>
                  <a:t> were bought together at least</a:t>
                </a:r>
                <a:r>
                  <a:rPr lang="en-US"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f</a:t>
                </a:r>
                <a:r>
                  <a:rPr lang="en-US" i="1" dirty="0">
                    <a:latin typeface="Times New Roman" pitchFamily="18" charset="0"/>
                    <a:cs typeface="Times New Roman" pitchFamily="18" charset="0"/>
                    <a:sym typeface="Symbol"/>
                  </a:rPr>
                  <a:t> </a:t>
                </a:r>
                <a:r>
                  <a:rPr lang="en-US" dirty="0">
                    <a:sym typeface="Symbol"/>
                  </a:rPr>
                  <a:t> times)</a:t>
                </a:r>
              </a:p>
              <a:p>
                <a:r>
                  <a:rPr lang="en-US" b="1" dirty="0">
                    <a:solidFill>
                      <a:srgbClr val="008000"/>
                    </a:solidFill>
                  </a:rPr>
                  <a:t>What’s the connection between the </a:t>
                </a:r>
                <a:br>
                  <a:rPr lang="en-US" b="1" dirty="0">
                    <a:solidFill>
                      <a:srgbClr val="008000"/>
                    </a:solidFill>
                  </a:rPr>
                </a:br>
                <a:r>
                  <a:rPr lang="en-US" b="1" dirty="0" err="1">
                    <a:solidFill>
                      <a:srgbClr val="008000"/>
                    </a:solidFill>
                  </a:rPr>
                  <a:t>itemsets</a:t>
                </a:r>
                <a:r>
                  <a:rPr lang="en-US" b="1" dirty="0">
                    <a:solidFill>
                      <a:srgbClr val="008000"/>
                    </a:solidFill>
                  </a:rPr>
                  <a:t> and complete bipartite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12" t="-1312"/>
                </a:stretch>
              </a:blipFill>
            </p:spPr>
            <p:txBody>
              <a:bodyPr/>
              <a:lstStyle/>
              <a:p>
                <a:r>
                  <a:rPr lang="en-US">
                    <a:noFill/>
                  </a:rPr>
                  <a:t> </a:t>
                </a:r>
              </a:p>
            </p:txBody>
          </p:sp>
        </mc:Fallback>
      </mc:AlternateContent>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a:t>
            </a:r>
            <a:r>
              <a:rPr lang="en-US" sz="1600" dirty="0" err="1">
                <a:solidFill>
                  <a:schemeClr val="bg1"/>
                </a:solidFill>
                <a:latin typeface="Arial" pitchFamily="34" charset="0"/>
                <a:cs typeface="Arial" pitchFamily="34" charset="0"/>
              </a:rPr>
              <a:t>Agrawal-Srikant</a:t>
            </a:r>
            <a:r>
              <a:rPr lang="en-US" sz="1600" dirty="0">
                <a:solidFill>
                  <a:schemeClr val="bg1"/>
                </a:solidFill>
                <a:latin typeface="Arial" pitchFamily="34" charset="0"/>
                <a:cs typeface="Arial" pitchFamily="34" charset="0"/>
              </a:rPr>
              <a:t> ‘99]</a:t>
            </a:r>
          </a:p>
        </p:txBody>
      </p:sp>
      <p:sp>
        <p:nvSpPr>
          <p:cNvPr id="7" name="Slide Number Placeholder 6"/>
          <p:cNvSpPr>
            <a:spLocks noGrp="1"/>
          </p:cNvSpPr>
          <p:nvPr>
            <p:ph type="sldNum" sz="quarter" idx="12"/>
          </p:nvPr>
        </p:nvSpPr>
        <p:spPr/>
        <p:txBody>
          <a:bodyPr/>
          <a:lstStyle/>
          <a:p>
            <a:fld id="{19B12225-5612-419B-A8D5-4B8EEE4C217E}" type="slidenum">
              <a:rPr lang="en-US" smtClean="0"/>
              <a:pPr/>
              <a:t>74</a:t>
            </a:fld>
            <a:endParaRPr lang="en-US"/>
          </a:p>
        </p:txBody>
      </p:sp>
    </p:spTree>
    <p:extLst>
      <p:ext uri="{BB962C8B-B14F-4D97-AF65-F5344CB8AC3E}">
        <p14:creationId xmlns:p14="http://schemas.microsoft.com/office/powerpoint/2010/main" val="1146142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363" y="1131959"/>
            <a:ext cx="8686845" cy="5257801"/>
          </a:xfrm>
        </p:spPr>
        <p:txBody>
          <a:bodyPr>
            <a:normAutofit/>
          </a:bodyPr>
          <a:lstStyle/>
          <a:p>
            <a:pPr marL="118872" indent="0">
              <a:buNone/>
            </a:pPr>
            <a:r>
              <a:rPr lang="en-US" b="1" dirty="0">
                <a:solidFill>
                  <a:srgbClr val="008000"/>
                </a:solidFill>
              </a:rPr>
              <a:t>Frequent </a:t>
            </a:r>
            <a:r>
              <a:rPr lang="en-US" b="1" dirty="0" err="1">
                <a:solidFill>
                  <a:srgbClr val="008000"/>
                </a:solidFill>
              </a:rPr>
              <a:t>itemsets</a:t>
            </a:r>
            <a:r>
              <a:rPr lang="en-US" b="1" dirty="0">
                <a:solidFill>
                  <a:srgbClr val="008000"/>
                </a:solidFill>
              </a:rPr>
              <a:t> </a:t>
            </a:r>
            <a:r>
              <a:rPr lang="en-US" b="1" dirty="0"/>
              <a:t>= </a:t>
            </a:r>
            <a:r>
              <a:rPr lang="en-US" b="1" dirty="0">
                <a:solidFill>
                  <a:srgbClr val="0000FF"/>
                </a:solidFill>
              </a:rPr>
              <a:t>complete bipartite graphs!</a:t>
            </a:r>
          </a:p>
          <a:p>
            <a:pPr lvl="8"/>
            <a:endParaRPr lang="en-US" dirty="0"/>
          </a:p>
          <a:p>
            <a:r>
              <a:rPr lang="en-US" b="1" dirty="0">
                <a:solidFill>
                  <a:srgbClr val="D60093"/>
                </a:solidFill>
              </a:rPr>
              <a:t>How?</a:t>
            </a:r>
          </a:p>
          <a:p>
            <a:pPr lvl="1"/>
            <a:r>
              <a:rPr lang="en-US" dirty="0"/>
              <a:t>View each node </a:t>
            </a:r>
            <a:r>
              <a:rPr lang="en-US" b="1" i="1" dirty="0" err="1">
                <a:latin typeface="Times New Roman" pitchFamily="18" charset="0"/>
                <a:cs typeface="Times New Roman" pitchFamily="18" charset="0"/>
              </a:rPr>
              <a:t>i</a:t>
            </a:r>
            <a:r>
              <a:rPr lang="en-US" dirty="0"/>
              <a:t> as a </a:t>
            </a:r>
            <a:br>
              <a:rPr lang="en-US" dirty="0"/>
            </a:br>
            <a:r>
              <a:rPr lang="en-US" dirty="0"/>
              <a:t>set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of nodes </a:t>
            </a:r>
            <a:r>
              <a:rPr lang="en-US" b="1" i="1" dirty="0" err="1">
                <a:latin typeface="Times New Roman" pitchFamily="18" charset="0"/>
                <a:cs typeface="Times New Roman" pitchFamily="18" charset="0"/>
              </a:rPr>
              <a:t>i</a:t>
            </a:r>
            <a:r>
              <a:rPr lang="en-US" dirty="0"/>
              <a:t> points to</a:t>
            </a:r>
          </a:p>
          <a:p>
            <a:pPr lvl="1"/>
            <a:r>
              <a:rPr lang="en-US" b="1" i="1" dirty="0" err="1"/>
              <a:t>K</a:t>
            </a:r>
            <a:r>
              <a:rPr lang="en-US" b="1" i="1" baseline="-25000" dirty="0" err="1"/>
              <a:t>s,t</a:t>
            </a:r>
            <a:r>
              <a:rPr lang="en-US" dirty="0"/>
              <a:t> = a set </a:t>
            </a:r>
            <a:r>
              <a:rPr lang="en-US" b="1" i="1" dirty="0">
                <a:latin typeface="Times New Roman" pitchFamily="18" charset="0"/>
                <a:cs typeface="Times New Roman" pitchFamily="18" charset="0"/>
              </a:rPr>
              <a:t>Y</a:t>
            </a:r>
            <a:r>
              <a:rPr lang="en-US" dirty="0"/>
              <a:t> of size </a:t>
            </a:r>
            <a:r>
              <a:rPr lang="en-US" b="1" i="1" dirty="0">
                <a:latin typeface="Times New Roman" pitchFamily="18" charset="0"/>
                <a:cs typeface="Times New Roman" pitchFamily="18" charset="0"/>
              </a:rPr>
              <a:t>t</a:t>
            </a:r>
            <a:r>
              <a:rPr lang="en-US" dirty="0"/>
              <a:t> (all items)</a:t>
            </a:r>
            <a:br>
              <a:rPr lang="en-US" dirty="0"/>
            </a:br>
            <a:r>
              <a:rPr lang="en-US" dirty="0"/>
              <a:t>that occurs in </a:t>
            </a:r>
            <a:r>
              <a:rPr lang="en-US" b="1" i="1" dirty="0">
                <a:latin typeface="Times New Roman" pitchFamily="18" charset="0"/>
                <a:cs typeface="Times New Roman" pitchFamily="18" charset="0"/>
              </a:rPr>
              <a:t>s</a:t>
            </a:r>
            <a:r>
              <a:rPr lang="en-US" dirty="0"/>
              <a:t> (a basket) sets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p>
          <a:p>
            <a:pPr lvl="8"/>
            <a:endParaRPr lang="en-US" i="1" baseline="-25000" dirty="0"/>
          </a:p>
          <a:p>
            <a:pPr lvl="1"/>
            <a:r>
              <a:rPr lang="en-US" dirty="0"/>
              <a:t>Looking for </a:t>
            </a:r>
            <a:r>
              <a:rPr lang="en-US" b="1" i="1" dirty="0" err="1"/>
              <a:t>K</a:t>
            </a:r>
            <a:r>
              <a:rPr lang="en-US" b="1" i="1" baseline="-25000" dirty="0" err="1"/>
              <a:t>s,t</a:t>
            </a:r>
            <a:r>
              <a:rPr lang="en-US" i="1" baseline="-25000" dirty="0"/>
              <a:t> </a:t>
            </a:r>
            <a:r>
              <a:rPr lang="en-US" dirty="0">
                <a:sym typeface="Wingdings" pitchFamily="2" charset="2"/>
              </a:rPr>
              <a:t> set of </a:t>
            </a:r>
            <a:br>
              <a:rPr lang="en-US" dirty="0">
                <a:sym typeface="Wingdings" pitchFamily="2" charset="2"/>
              </a:rPr>
            </a:br>
            <a:r>
              <a:rPr lang="en-US" dirty="0">
                <a:sym typeface="Wingdings" pitchFamily="2" charset="2"/>
              </a:rPr>
              <a:t>frequency threshold to</a:t>
            </a:r>
            <a:r>
              <a:rPr lang="en-US" b="1" dirty="0">
                <a:sym typeface="Wingdings" pitchFamily="2" charset="2"/>
              </a:rPr>
              <a:t> </a:t>
            </a:r>
            <a:r>
              <a:rPr lang="en-US" b="1" i="1" dirty="0">
                <a:latin typeface="Times New Roman" pitchFamily="18" charset="0"/>
                <a:cs typeface="Times New Roman" pitchFamily="18" charset="0"/>
                <a:sym typeface="Wingdings" pitchFamily="2" charset="2"/>
              </a:rPr>
              <a:t>s</a:t>
            </a:r>
            <a:r>
              <a:rPr lang="en-US" dirty="0">
                <a:sym typeface="Wingdings" pitchFamily="2" charset="2"/>
              </a:rPr>
              <a:t> </a:t>
            </a:r>
            <a:br>
              <a:rPr lang="en-US" dirty="0">
                <a:sym typeface="Wingdings" pitchFamily="2" charset="2"/>
              </a:rPr>
            </a:br>
            <a:r>
              <a:rPr lang="en-US" dirty="0">
                <a:sym typeface="Wingdings" pitchFamily="2" charset="2"/>
              </a:rPr>
              <a:t>and look at layer </a:t>
            </a:r>
            <a:r>
              <a:rPr lang="en-US" b="1" i="1" dirty="0">
                <a:latin typeface="Times New Roman" pitchFamily="18" charset="0"/>
                <a:cs typeface="Times New Roman" pitchFamily="18" charset="0"/>
                <a:sym typeface="Wingdings" pitchFamily="2" charset="2"/>
              </a:rPr>
              <a:t>t</a:t>
            </a:r>
            <a:r>
              <a:rPr lang="en-US" dirty="0">
                <a:sym typeface="Wingdings" pitchFamily="2" charset="2"/>
              </a:rPr>
              <a:t> – all </a:t>
            </a:r>
            <a:br>
              <a:rPr lang="en-US" dirty="0">
                <a:sym typeface="Wingdings" pitchFamily="2" charset="2"/>
              </a:rPr>
            </a:br>
            <a:r>
              <a:rPr lang="en-US" dirty="0">
                <a:sym typeface="Wingdings" pitchFamily="2" charset="2"/>
              </a:rPr>
              <a:t>frequent sets of size </a:t>
            </a:r>
            <a:r>
              <a:rPr lang="en-US" b="1" i="1" dirty="0">
                <a:latin typeface="Times New Roman" pitchFamily="18" charset="0"/>
                <a:cs typeface="Times New Roman" pitchFamily="18" charset="0"/>
                <a:sym typeface="Wingdings" pitchFamily="2" charset="2"/>
              </a:rPr>
              <a:t>t</a:t>
            </a:r>
            <a:endParaRPr lang="en-US" b="1" dirty="0"/>
          </a:p>
        </p:txBody>
      </p:sp>
      <p:sp>
        <p:nvSpPr>
          <p:cNvPr id="2" name="Title 1"/>
          <p:cNvSpPr>
            <a:spLocks noGrp="1"/>
          </p:cNvSpPr>
          <p:nvPr>
            <p:ph type="title"/>
          </p:nvPr>
        </p:nvSpPr>
        <p:spPr>
          <a:xfrm>
            <a:off x="457200" y="76200"/>
            <a:ext cx="8686800" cy="987552"/>
          </a:xfrm>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c</a:t>
              </a:r>
              <a:endParaRPr lang="en-US" b="1" dirty="0"/>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t>d</a:t>
              </a:r>
              <a:endParaRPr lang="en-US" b="1" dirty="0"/>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a</a:t>
              </a:r>
            </a:p>
          </p:txBody>
        </p:sp>
      </p:grpSp>
      <p:sp>
        <p:nvSpPr>
          <p:cNvPr id="9" name="TextBox 8"/>
          <p:cNvSpPr txBox="1"/>
          <p:nvPr/>
        </p:nvSpPr>
        <p:spPr>
          <a:xfrm>
            <a:off x="7420937" y="257459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6" idx="6"/>
              <a:endCxn id="61"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1"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j</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a:t>
              </a:r>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a:t>
              </a:r>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62490"/>
            <a:ext cx="1351652" cy="400110"/>
          </a:xfrm>
          <a:prstGeom prst="rect">
            <a:avLst/>
          </a:prstGeom>
        </p:spPr>
        <p:txBody>
          <a:bodyPr wrap="none">
            <a:spAutoFit/>
          </a:bodyPr>
          <a:lstStyle/>
          <a:p>
            <a:r>
              <a:rPr lang="en-US" sz="2000" dirty="0">
                <a:latin typeface="Arial" pitchFamily="34" charset="0"/>
                <a:cs typeface="Arial" pitchFamily="34" charset="0"/>
              </a:rPr>
              <a:t>X (basket)</a:t>
            </a:r>
            <a:endParaRPr lang="en-US" sz="2000" dirty="0"/>
          </a:p>
        </p:txBody>
      </p:sp>
      <p:sp>
        <p:nvSpPr>
          <p:cNvPr id="66" name="Rectangle 65"/>
          <p:cNvSpPr/>
          <p:nvPr/>
        </p:nvSpPr>
        <p:spPr>
          <a:xfrm>
            <a:off x="7010400" y="5257800"/>
            <a:ext cx="1532984" cy="400110"/>
          </a:xfrm>
          <a:prstGeom prst="rect">
            <a:avLst/>
          </a:prstGeom>
        </p:spPr>
        <p:txBody>
          <a:bodyPr wrap="none">
            <a:spAutoFit/>
          </a:bodyPr>
          <a:lstStyle/>
          <a:p>
            <a:r>
              <a:rPr lang="en-US" sz="2000" dirty="0">
                <a:latin typeface="Arial" pitchFamily="34" charset="0"/>
                <a:cs typeface="Arial" pitchFamily="34" charset="0"/>
              </a:rPr>
              <a:t>Y (all items)</a:t>
            </a:r>
            <a:endParaRPr lang="en-US" sz="2000" dirty="0"/>
          </a:p>
        </p:txBody>
      </p:sp>
      <p:sp>
        <p:nvSpPr>
          <p:cNvPr id="10" name="TextBox 9"/>
          <p:cNvSpPr txBox="1"/>
          <p:nvPr/>
        </p:nvSpPr>
        <p:spPr>
          <a:xfrm>
            <a:off x="4706786" y="5748478"/>
            <a:ext cx="3169457" cy="646331"/>
          </a:xfrm>
          <a:prstGeom prst="rect">
            <a:avLst/>
          </a:prstGeom>
          <a:noFill/>
        </p:spPr>
        <p:txBody>
          <a:bodyPr wrap="none" rtlCol="0">
            <a:spAutoFit/>
          </a:bodyPr>
          <a:lstStyle/>
          <a:p>
            <a:r>
              <a:rPr lang="en-US" b="1" dirty="0">
                <a:latin typeface="Arial" pitchFamily="34" charset="0"/>
                <a:cs typeface="Arial" pitchFamily="34" charset="0"/>
              </a:rPr>
              <a:t>s</a:t>
            </a:r>
            <a:r>
              <a:rPr lang="en-US" dirty="0">
                <a:latin typeface="Arial" pitchFamily="34" charset="0"/>
                <a:cs typeface="Arial" pitchFamily="34" charset="0"/>
              </a:rPr>
              <a:t> … minimum support (|X|=s)</a:t>
            </a:r>
          </a:p>
          <a:p>
            <a:r>
              <a:rPr lang="en-US" b="1" dirty="0">
                <a:latin typeface="Arial" pitchFamily="34" charset="0"/>
                <a:cs typeface="Arial" pitchFamily="34" charset="0"/>
              </a:rPr>
              <a:t>t</a:t>
            </a:r>
            <a:r>
              <a:rPr lang="en-US" dirty="0">
                <a:latin typeface="Arial" pitchFamily="34" charset="0"/>
                <a:cs typeface="Arial" pitchFamily="34" charset="0"/>
              </a:rPr>
              <a:t> … </a:t>
            </a:r>
            <a:r>
              <a:rPr lang="en-US" dirty="0" err="1">
                <a:latin typeface="Arial" pitchFamily="34" charset="0"/>
                <a:cs typeface="Arial" pitchFamily="34" charset="0"/>
              </a:rPr>
              <a:t>itemset</a:t>
            </a:r>
            <a:r>
              <a:rPr lang="en-US" dirty="0">
                <a:latin typeface="Arial" pitchFamily="34" charset="0"/>
                <a:cs typeface="Arial" pitchFamily="34" charset="0"/>
              </a:rPr>
              <a:t> size (|Y|=t)</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75</a:t>
            </a:fld>
            <a:endParaRPr lang="en-US"/>
          </a:p>
        </p:txBody>
      </p:sp>
    </p:spTree>
    <p:extLst>
      <p:ext uri="{BB962C8B-B14F-4D97-AF65-F5344CB8AC3E}">
        <p14:creationId xmlns:p14="http://schemas.microsoft.com/office/powerpoint/2010/main" val="2891208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a</a:t>
              </a:r>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c</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a:t>
              </a:r>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Find frequent </a:t>
            </a:r>
            <a:r>
              <a:rPr lang="en-US" sz="2400" dirty="0" err="1">
                <a:solidFill>
                  <a:srgbClr val="008000"/>
                </a:solidFill>
                <a:latin typeface="Arial" pitchFamily="34" charset="0"/>
                <a:cs typeface="Arial" pitchFamily="34" charset="0"/>
              </a:rPr>
              <a:t>itemsets</a:t>
            </a:r>
            <a:r>
              <a:rPr lang="en-US" sz="2400" dirty="0">
                <a:solidFill>
                  <a:srgbClr val="008000"/>
                </a:solidFill>
                <a:latin typeface="Arial" pitchFamily="34" charset="0"/>
                <a:cs typeface="Arial" pitchFamily="34" charset="0"/>
              </a:rPr>
              <a: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s</a:t>
            </a:r>
            <a:r>
              <a:rPr lang="en-US" sz="2400" dirty="0">
                <a:solidFill>
                  <a:srgbClr val="008000"/>
                </a:solidFill>
                <a:latin typeface="Arial" pitchFamily="34" charset="0"/>
                <a:cs typeface="Arial" pitchFamily="34" charset="0"/>
              </a:rPr>
              <a:t> … minimum support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t</a:t>
            </a:r>
            <a:r>
              <a:rPr lang="en-US" sz="2400" dirty="0">
                <a:solidFill>
                  <a:srgbClr val="008000"/>
                </a:solidFill>
                <a:latin typeface="Arial" pitchFamily="34" charset="0"/>
                <a:cs typeface="Arial" pitchFamily="34" charset="0"/>
              </a:rPr>
              <a:t> … </a:t>
            </a:r>
            <a:r>
              <a:rPr lang="en-US" sz="2400" dirty="0" err="1">
                <a:solidFill>
                  <a:srgbClr val="008000"/>
                </a:solidFill>
                <a:latin typeface="Arial" pitchFamily="34" charset="0"/>
                <a:cs typeface="Arial" pitchFamily="34" charset="0"/>
              </a:rPr>
              <a:t>itemset</a:t>
            </a:r>
            <a:r>
              <a:rPr lang="en-US" sz="2400" dirty="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x</a:t>
              </a:r>
              <a:endParaRPr lang="en-US" sz="1400"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b</a:t>
              </a:r>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c</a:t>
              </a:r>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a</a:t>
              </a:r>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a:solidFill>
                  <a:srgbClr val="D60093"/>
                </a:solidFill>
                <a:latin typeface="Calibri" pitchFamily="34" charset="0"/>
                <a:cs typeface="Calibri" pitchFamily="34" charset="0"/>
              </a:rPr>
              <a:t>We found </a:t>
            </a:r>
            <a:r>
              <a:rPr lang="en-US" sz="2800" b="1" i="1" dirty="0" err="1">
                <a:solidFill>
                  <a:srgbClr val="D60093"/>
                </a:solidFill>
                <a:latin typeface="Calibri" pitchFamily="34" charset="0"/>
                <a:cs typeface="Calibri" pitchFamily="34" charset="0"/>
              </a:rPr>
              <a:t>K</a:t>
            </a:r>
            <a:r>
              <a:rPr lang="en-US" sz="2800" b="1" i="1" baseline="-25000" dirty="0" err="1">
                <a:solidFill>
                  <a:srgbClr val="D60093"/>
                </a:solidFill>
                <a:latin typeface="Calibri" pitchFamily="34" charset="0"/>
                <a:cs typeface="Calibri" pitchFamily="34" charset="0"/>
              </a:rPr>
              <a:t>s,t</a:t>
            </a:r>
            <a:r>
              <a:rPr lang="en-US" sz="2800" b="1" dirty="0">
                <a:solidFill>
                  <a:srgbClr val="D60093"/>
                </a:solidFill>
                <a:latin typeface="Calibri" pitchFamily="34" charset="0"/>
                <a:cs typeface="Calibri" pitchFamily="34" charset="0"/>
              </a:rPr>
              <a:t>! </a:t>
            </a:r>
          </a:p>
          <a:p>
            <a:pPr marL="0" lvl="1"/>
            <a:r>
              <a:rPr lang="en-US" sz="2800" b="1" i="1" dirty="0" err="1">
                <a:latin typeface="Calibri" pitchFamily="34" charset="0"/>
                <a:cs typeface="Calibri" pitchFamily="34" charset="0"/>
              </a:rPr>
              <a:t>K</a:t>
            </a:r>
            <a:r>
              <a:rPr lang="en-US" sz="2800" b="1" i="1" baseline="-25000" dirty="0" err="1">
                <a:latin typeface="Calibri" pitchFamily="34" charset="0"/>
                <a:cs typeface="Calibri" pitchFamily="34" charset="0"/>
              </a:rPr>
              <a:t>s,t</a:t>
            </a:r>
            <a:r>
              <a:rPr lang="en-US" sz="2800" dirty="0">
                <a:latin typeface="Calibri" pitchFamily="34" charset="0"/>
                <a:cs typeface="Calibri" pitchFamily="34" charset="0"/>
              </a:rPr>
              <a:t> = a set </a:t>
            </a:r>
            <a:r>
              <a:rPr lang="en-US" sz="2800" b="1" i="1" dirty="0">
                <a:latin typeface="Calibri" pitchFamily="34" charset="0"/>
                <a:cs typeface="Calibri" pitchFamily="34" charset="0"/>
              </a:rPr>
              <a:t>Y</a:t>
            </a:r>
            <a:r>
              <a:rPr lang="en-US" sz="2800" dirty="0">
                <a:latin typeface="Calibri" pitchFamily="34" charset="0"/>
                <a:cs typeface="Calibri" pitchFamily="34" charset="0"/>
              </a:rPr>
              <a:t> 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to</a:t>
            </a: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a:latin typeface="Calibri" pitchFamily="34" charset="0"/>
                <a:cs typeface="Calibri" pitchFamily="34" charset="0"/>
              </a:rPr>
              <a:t>Say we find a </a:t>
            </a:r>
            <a:r>
              <a:rPr lang="en-US" sz="2800" b="1" dirty="0">
                <a:solidFill>
                  <a:srgbClr val="D60093"/>
                </a:solidFill>
                <a:latin typeface="Calibri" pitchFamily="34" charset="0"/>
                <a:cs typeface="Calibri" pitchFamily="34" charset="0"/>
              </a:rPr>
              <a:t>frequent itemset</a:t>
            </a:r>
            <a:r>
              <a:rPr lang="en-US" sz="2800" dirty="0">
                <a:latin typeface="Calibri" pitchFamily="34" charset="0"/>
                <a:cs typeface="Calibri" pitchFamily="34" charset="0"/>
              </a:rPr>
              <a:t> </a:t>
            </a:r>
            <a:r>
              <a:rPr lang="en-US" sz="2800" b="1" i="1" dirty="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a:latin typeface="Calibri" pitchFamily="34" charset="0"/>
                <a:cs typeface="Calibri" pitchFamily="34" charset="0"/>
              </a:rPr>
              <a:t> of supp </a:t>
            </a:r>
            <a:r>
              <a:rPr lang="en-US" sz="2800" b="1" i="1" dirty="0">
                <a:latin typeface="Calibri" pitchFamily="34" charset="0"/>
                <a:cs typeface="Calibri" pitchFamily="34" charset="0"/>
              </a:rPr>
              <a:t>s</a:t>
            </a:r>
            <a:br>
              <a:rPr lang="en-US" sz="2800" i="1" dirty="0">
                <a:latin typeface="Calibri" pitchFamily="34" charset="0"/>
                <a:cs typeface="Calibri" pitchFamily="34" charset="0"/>
              </a:rPr>
            </a:br>
            <a:r>
              <a:rPr lang="en-US" sz="2800" dirty="0">
                <a:latin typeface="Calibri" pitchFamily="34" charset="0"/>
                <a:cs typeface="Calibri" pitchFamily="34" charset="0"/>
              </a:rPr>
              <a:t>So, there are </a:t>
            </a:r>
            <a:r>
              <a:rPr lang="en-US" sz="2800" b="1" i="1" dirty="0">
                <a:latin typeface="Calibri" pitchFamily="34" charset="0"/>
                <a:cs typeface="Calibri" pitchFamily="34" charset="0"/>
              </a:rPr>
              <a:t>s</a:t>
            </a:r>
            <a:r>
              <a:rPr lang="en-US" sz="2800" dirty="0">
                <a:latin typeface="Calibri" pitchFamily="34" charset="0"/>
                <a:cs typeface="Calibri" pitchFamily="34" charset="0"/>
              </a:rPr>
              <a:t> nodes that link or point to all of </a:t>
            </a:r>
            <a:r>
              <a:rPr lang="en-US" sz="2800" b="1" dirty="0">
                <a:latin typeface="Calibri" pitchFamily="34" charset="0"/>
                <a:cs typeface="Calibri" pitchFamily="34" charset="0"/>
              </a:rPr>
              <a:t>{</a:t>
            </a:r>
            <a:r>
              <a:rPr lang="en-US" sz="2800" b="1" dirty="0" err="1">
                <a:latin typeface="Calibri" pitchFamily="34" charset="0"/>
                <a:cs typeface="Calibri" pitchFamily="34" charset="0"/>
              </a:rPr>
              <a:t>a,b,c</a:t>
            </a:r>
            <a:r>
              <a:rPr lang="en-US" sz="2800" b="1" dirty="0">
                <a:latin typeface="Calibri" pitchFamily="34" charset="0"/>
                <a:cs typeface="Calibri" pitchFamily="34" charset="0"/>
              </a:rPr>
              <a:t>}</a:t>
            </a:r>
            <a:r>
              <a:rPr lang="en-US" sz="2800" dirty="0">
                <a:latin typeface="Calibri" pitchFamily="34" charset="0"/>
                <a:cs typeface="Calibri" pitchFamily="34" charset="0"/>
              </a:rPr>
              <a:t>:</a:t>
            </a: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z</a:t>
              </a:r>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a</a:t>
              </a:r>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c</a:t>
              </a:r>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y</a:t>
              </a:r>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c</a:t>
              </a:r>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t>a</a:t>
              </a:r>
            </a:p>
          </p:txBody>
        </p:sp>
      </p:grpSp>
      <p:sp>
        <p:nvSpPr>
          <p:cNvPr id="5" name="Slide Number Placeholder 4"/>
          <p:cNvSpPr>
            <a:spLocks noGrp="1"/>
          </p:cNvSpPr>
          <p:nvPr>
            <p:ph type="sldNum" sz="quarter" idx="12"/>
          </p:nvPr>
        </p:nvSpPr>
        <p:spPr/>
        <p:txBody>
          <a:bodyPr/>
          <a:lstStyle/>
          <a:p>
            <a:fld id="{19B12225-5612-419B-A8D5-4B8EEE4C217E}" type="slidenum">
              <a:rPr lang="en-US" smtClean="0"/>
              <a:pPr/>
              <a:t>76</a:t>
            </a:fld>
            <a:endParaRPr lang="en-US"/>
          </a:p>
        </p:txBody>
      </p:sp>
    </p:spTree>
    <p:extLst>
      <p:ext uri="{BB962C8B-B14F-4D97-AF65-F5344CB8AC3E}">
        <p14:creationId xmlns:p14="http://schemas.microsoft.com/office/powerpoint/2010/main" val="161857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s=2</a:t>
            </a:r>
          </a:p>
          <a:p>
            <a:pPr lvl="1"/>
            <a:r>
              <a:rPr lang="en-US" b="1" dirty="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2</a:t>
            </a:r>
          </a:p>
          <a:p>
            <a:r>
              <a:rPr lang="en-US" b="1" dirty="0"/>
              <a:t>And we just found 2 bipartite </a:t>
            </a:r>
            <a:r>
              <a:rPr lang="en-US" b="1" dirty="0" err="1"/>
              <a:t>subgraphs</a:t>
            </a:r>
            <a:r>
              <a:rPr lang="en-US" b="1" dirty="0"/>
              <a:t>:</a:t>
            </a:r>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a:latin typeface="Arial" pitchFamily="34" charset="0"/>
                <a:cs typeface="Arial" pitchFamily="34" charset="0"/>
              </a:rPr>
              <a:t>Itemsets</a:t>
            </a:r>
            <a:r>
              <a:rPr lang="en-US" sz="2800" b="1" dirty="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sp>
        <p:nvSpPr>
          <p:cNvPr id="16" name="Slide Number Placeholder 15"/>
          <p:cNvSpPr>
            <a:spLocks noGrp="1"/>
          </p:cNvSpPr>
          <p:nvPr>
            <p:ph type="sldNum" sz="quarter" idx="12"/>
          </p:nvPr>
        </p:nvSpPr>
        <p:spPr/>
        <p:txBody>
          <a:bodyPr/>
          <a:lstStyle/>
          <a:p>
            <a:fld id="{19B12225-5612-419B-A8D5-4B8EEE4C217E}" type="slidenum">
              <a:rPr lang="en-US" smtClean="0"/>
              <a:pPr/>
              <a:t>77</a:t>
            </a:fld>
            <a:endParaRPr lang="en-US"/>
          </a:p>
        </p:txBody>
      </p:sp>
      <p:cxnSp>
        <p:nvCxnSpPr>
          <p:cNvPr id="14" name="Straight Connector 13">
            <a:extLst>
              <a:ext uri="{FF2B5EF4-FFF2-40B4-BE49-F238E27FC236}">
                <a16:creationId xmlns:a16="http://schemas.microsoft.com/office/drawing/2014/main" id="{CF2FBCDE-97E6-F749-8B5C-C443CC60F1D7}"/>
              </a:ext>
            </a:extLst>
          </p:cNvPr>
          <p:cNvCxnSpPr/>
          <p:nvPr/>
        </p:nvCxnSpPr>
        <p:spPr bwMode="auto">
          <a:xfrm>
            <a:off x="6172200" y="4800600"/>
            <a:ext cx="2667000" cy="704033"/>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 name="Straight Connector 44">
            <a:extLst>
              <a:ext uri="{FF2B5EF4-FFF2-40B4-BE49-F238E27FC236}">
                <a16:creationId xmlns:a16="http://schemas.microsoft.com/office/drawing/2014/main" id="{8FFECD11-68D9-9B42-9027-429CE3E044F1}"/>
              </a:ext>
            </a:extLst>
          </p:cNvPr>
          <p:cNvCxnSpPr>
            <a:cxnSpLocks/>
          </p:cNvCxnSpPr>
          <p:nvPr/>
        </p:nvCxnSpPr>
        <p:spPr bwMode="auto">
          <a:xfrm>
            <a:off x="4119057" y="4008846"/>
            <a:ext cx="432800" cy="2509237"/>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45694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Betweenness</a:t>
            </a:r>
            <a:r>
              <a:rPr lang="en-US" dirty="0"/>
              <a:t> Concept</a:t>
            </a:r>
          </a:p>
        </p:txBody>
      </p:sp>
      <p:sp>
        <p:nvSpPr>
          <p:cNvPr id="3" name="Content Placeholder 2"/>
          <p:cNvSpPr>
            <a:spLocks noGrp="1"/>
          </p:cNvSpPr>
          <p:nvPr>
            <p:ph idx="1"/>
          </p:nvPr>
        </p:nvSpPr>
        <p:spPr/>
        <p:txBody>
          <a:bodyPr/>
          <a:lstStyle/>
          <a:p>
            <a:r>
              <a:rPr lang="en-US" b="1" dirty="0">
                <a:solidFill>
                  <a:srgbClr val="D60093"/>
                </a:solidFill>
              </a:rPr>
              <a:t>Edge </a:t>
            </a:r>
            <a:r>
              <a:rPr lang="en-US" b="1" dirty="0" err="1">
                <a:solidFill>
                  <a:srgbClr val="D60093"/>
                </a:solidFill>
              </a:rPr>
              <a:t>betweenness</a:t>
            </a:r>
            <a:r>
              <a:rPr lang="en-US" b="1" dirty="0">
                <a:solidFill>
                  <a:srgbClr val="D60093"/>
                </a:solidFill>
              </a:rPr>
              <a:t>:</a:t>
            </a:r>
            <a:r>
              <a:rPr lang="en-US" dirty="0">
                <a:solidFill>
                  <a:schemeClr val="accent3"/>
                </a:solidFill>
              </a:rPr>
              <a:t> </a:t>
            </a:r>
            <a:r>
              <a:rPr lang="en-US" b="1" dirty="0"/>
              <a:t>Number of </a:t>
            </a:r>
            <a:br>
              <a:rPr lang="en-US" b="1" dirty="0"/>
            </a:br>
            <a:r>
              <a:rPr lang="en-US" b="1" dirty="0"/>
              <a:t>shortest paths passing over the edge</a:t>
            </a:r>
          </a:p>
          <a:p>
            <a:r>
              <a:rPr lang="en-US" b="1" dirty="0">
                <a:solidFill>
                  <a:srgbClr val="0000FF"/>
                </a:solidFill>
              </a:rPr>
              <a:t>Intuition:</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42014" y="2889853"/>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93771" y="2895600"/>
            <a:ext cx="4245429" cy="2971800"/>
          </a:xfrm>
          <a:prstGeom prst="rect">
            <a:avLst/>
          </a:prstGeom>
          <a:noFill/>
          <a:ln w="9525">
            <a:noFill/>
            <a:miter lim="800000"/>
            <a:headEnd/>
            <a:tailEnd/>
          </a:ln>
        </p:spPr>
      </p:pic>
      <p:sp>
        <p:nvSpPr>
          <p:cNvPr id="10" name="TextBox 9"/>
          <p:cNvSpPr txBox="1"/>
          <p:nvPr/>
        </p:nvSpPr>
        <p:spPr>
          <a:xfrm>
            <a:off x="490759" y="5918204"/>
            <a:ext cx="352407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1800" b="1" dirty="0"/>
              <a:t>Edge strengths (call volume) </a:t>
            </a:r>
            <a:br>
              <a:rPr lang="en-US" sz="1800" b="1" dirty="0"/>
            </a:br>
            <a:r>
              <a:rPr lang="en-US" sz="1800" b="1" dirty="0"/>
              <a:t>in a real network</a:t>
            </a:r>
          </a:p>
        </p:txBody>
      </p:sp>
      <p:sp>
        <p:nvSpPr>
          <p:cNvPr id="11" name="TextBox 10"/>
          <p:cNvSpPr txBox="1"/>
          <p:nvPr/>
        </p:nvSpPr>
        <p:spPr>
          <a:xfrm>
            <a:off x="5699039" y="5918204"/>
            <a:ext cx="235041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sz="1800" b="1" dirty="0"/>
              <a:t>Edge </a:t>
            </a:r>
            <a:r>
              <a:rPr lang="en-US" sz="1800" b="1" dirty="0" err="1"/>
              <a:t>betweenness</a:t>
            </a:r>
            <a:r>
              <a:rPr lang="en-US" sz="1800" b="1" dirty="0"/>
              <a:t> </a:t>
            </a:r>
            <a:br>
              <a:rPr lang="en-US" sz="1800" b="1" dirty="0"/>
            </a:br>
            <a:r>
              <a:rPr lang="en-US" sz="1800" b="1" dirty="0"/>
              <a:t>in a real network</a:t>
            </a:r>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6873240" y="1234440"/>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229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Betweenness</a:t>
            </a:r>
            <a:r>
              <a:rPr lang="en-US" dirty="0"/>
              <a:t> Concept (Cont’d)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Find edges in a social network graph that are least likely to be </a:t>
                </a:r>
                <a:r>
                  <a:rPr lang="en-US" u="sng" dirty="0"/>
                  <a:t>inside</a:t>
                </a:r>
                <a:r>
                  <a:rPr lang="en-US" dirty="0"/>
                  <a:t> a community</a:t>
                </a:r>
              </a:p>
              <a:p>
                <a:r>
                  <a:rPr lang="en-US" dirty="0" err="1"/>
                  <a:t>Betweenness</a:t>
                </a:r>
                <a:r>
                  <a:rPr lang="en-US" dirty="0"/>
                  <a:t> of edge (a, b): </a:t>
                </a:r>
              </a:p>
              <a:p>
                <a:pPr lvl="1"/>
                <a:r>
                  <a:rPr lang="en-US" dirty="0"/>
                  <a:t>number of pairs of nodes x and y -&gt; x, y </a:t>
                </a:r>
                <a14:m>
                  <m:oMath xmlns:m="http://schemas.openxmlformats.org/officeDocument/2006/math">
                    <m:r>
                      <a:rPr lang="en-US" b="0" i="1">
                        <a:latin typeface="Cambria Math" charset="0"/>
                        <a:ea typeface="Cambria Math" charset="0"/>
                        <a:cs typeface="Cambria Math" charset="0"/>
                      </a:rPr>
                      <m:t>∈</m:t>
                    </m:r>
                    <m:r>
                      <a:rPr lang="en-US" b="0" i="1">
                        <a:latin typeface="Cambria Math" charset="0"/>
                        <a:ea typeface="Cambria Math" charset="0"/>
                        <a:cs typeface="Cambria Math" charset="0"/>
                      </a:rPr>
                      <m:t>𝐶</m:t>
                    </m:r>
                  </m:oMath>
                </a14:m>
                <a:endParaRPr lang="en-US" dirty="0">
                  <a:solidFill>
                    <a:srgbClr val="008000"/>
                  </a:solidFill>
                </a:endParaRPr>
              </a:p>
              <a:p>
                <a:pPr lvl="1"/>
                <a:r>
                  <a:rPr lang="en-US" b="1" dirty="0">
                    <a:solidFill>
                      <a:srgbClr val="008000"/>
                    </a:solidFill>
                  </a:rPr>
                  <a:t>edge (</a:t>
                </a:r>
                <a:r>
                  <a:rPr lang="en-US" b="1" dirty="0" err="1">
                    <a:solidFill>
                      <a:srgbClr val="008000"/>
                    </a:solidFill>
                  </a:rPr>
                  <a:t>a,b</a:t>
                </a:r>
                <a:r>
                  <a:rPr lang="en-US" b="1" dirty="0">
                    <a:solidFill>
                      <a:srgbClr val="008000"/>
                    </a:solidFill>
                  </a:rPr>
                  <a:t>) lies on the </a:t>
                </a:r>
                <a:r>
                  <a:rPr lang="en-US" b="1" u="sng" dirty="0">
                    <a:solidFill>
                      <a:srgbClr val="008000"/>
                    </a:solidFill>
                  </a:rPr>
                  <a:t>shortest path</a:t>
                </a:r>
                <a:r>
                  <a:rPr lang="en-US" b="1" dirty="0">
                    <a:solidFill>
                      <a:srgbClr val="008000"/>
                    </a:solidFill>
                  </a:rPr>
                  <a:t> between x and y</a:t>
                </a:r>
              </a:p>
              <a:p>
                <a:r>
                  <a:rPr lang="en-US" dirty="0"/>
                  <a:t>If there are several shortest paths between x and y, edge (</a:t>
                </a:r>
                <a:r>
                  <a:rPr lang="en-US" dirty="0" err="1"/>
                  <a:t>a,b</a:t>
                </a:r>
                <a:r>
                  <a:rPr lang="en-US" dirty="0"/>
                  <a:t>) is credited with </a:t>
                </a:r>
                <a:r>
                  <a:rPr lang="en-US" dirty="0">
                    <a:solidFill>
                      <a:srgbClr val="FF0000"/>
                    </a:solidFill>
                  </a:rPr>
                  <a:t>the fraction of those shortest paths</a:t>
                </a:r>
                <a:r>
                  <a:rPr lang="en-US" dirty="0"/>
                  <a:t> that include edge (</a:t>
                </a:r>
                <a:r>
                  <a:rPr lang="en-US" dirty="0" err="1"/>
                  <a:t>a,b</a:t>
                </a:r>
                <a:r>
                  <a:rPr lang="en-US" dirty="0"/>
                  <a:t>)</a:t>
                </a:r>
              </a:p>
              <a:p>
                <a:r>
                  <a:rPr lang="en-US" b="1" dirty="0">
                    <a:solidFill>
                      <a:srgbClr val="FF0066"/>
                    </a:solidFill>
                  </a:rPr>
                  <a:t>A high score is “bad”: </a:t>
                </a:r>
                <a:r>
                  <a:rPr lang="en-US" dirty="0"/>
                  <a:t>suggests that edge (</a:t>
                </a:r>
                <a:r>
                  <a:rPr lang="en-US" dirty="0" err="1"/>
                  <a:t>a,b</a:t>
                </a:r>
                <a:r>
                  <a:rPr lang="en-US" dirty="0"/>
                  <a:t>) runs between two different communities</a:t>
                </a:r>
              </a:p>
              <a:p>
                <a:pPr lvl="1"/>
                <a:r>
                  <a:rPr lang="en-US" b="1" dirty="0">
                    <a:solidFill>
                      <a:srgbClr val="FF0066"/>
                    </a:solidFill>
                  </a:rPr>
                  <a:t>a and b are in different communities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68" t="-1635" r="-2447" b="-119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29BF1C62-8831-3249-A433-009753E34508}" type="slidenum">
              <a:rPr lang="en-US" smtClean="0"/>
              <a:pPr>
                <a:defRPr/>
              </a:pPr>
              <a:t>9</a:t>
            </a:fld>
            <a:endParaRPr lang="en-US"/>
          </a:p>
        </p:txBody>
      </p:sp>
    </p:spTree>
    <p:extLst>
      <p:ext uri="{BB962C8B-B14F-4D97-AF65-F5344CB8AC3E}">
        <p14:creationId xmlns:p14="http://schemas.microsoft.com/office/powerpoint/2010/main" val="3442208602"/>
      </p:ext>
    </p:extLst>
  </p:cSld>
  <p:clrMapOvr>
    <a:masterClrMapping/>
  </p:clrMapOvr>
</p:sld>
</file>

<file path=ppt/theme/theme1.xml><?xml version="1.0" encoding="utf-8"?>
<a:theme xmlns:a="http://schemas.openxmlformats.org/drawingml/2006/main" name="mydataMining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Tahoma"/>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mydataMiningtemplate.potm</Template>
  <TotalTime>139613</TotalTime>
  <Words>5124</Words>
  <Application>Microsoft Macintosh PowerPoint</Application>
  <PresentationFormat>On-screen Show (4:3)</PresentationFormat>
  <Paragraphs>1081</Paragraphs>
  <Slides>77</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8" baseType="lpstr">
      <vt:lpstr>Arial</vt:lpstr>
      <vt:lpstr>Calibri</vt:lpstr>
      <vt:lpstr>Cambria Math</vt:lpstr>
      <vt:lpstr>Monotype Sorts</vt:lpstr>
      <vt:lpstr>Symbol</vt:lpstr>
      <vt:lpstr>Tahoma</vt:lpstr>
      <vt:lpstr>Times New Roman</vt:lpstr>
      <vt:lpstr>Verdana</vt:lpstr>
      <vt:lpstr>Wingdings</vt:lpstr>
      <vt:lpstr>mydataMiningtemplate</vt:lpstr>
      <vt:lpstr>Equation</vt:lpstr>
      <vt:lpstr>Mining Social-Network Graphs  Analysis of Large Graphs: Community Detection</vt:lpstr>
      <vt:lpstr>Networks &amp; Communities</vt:lpstr>
      <vt:lpstr>Goal: Find Densely Linked Clusters</vt:lpstr>
      <vt:lpstr>Twitter &amp; Facebook</vt:lpstr>
      <vt:lpstr>Community Detection (Graph Basics)</vt:lpstr>
      <vt:lpstr>Community Detection (Algorithms and Methods)</vt:lpstr>
      <vt:lpstr>Approaches</vt:lpstr>
      <vt:lpstr>Betweenness Concept</vt:lpstr>
      <vt:lpstr>Betweenness Concept (Cont’d)</vt:lpstr>
      <vt:lpstr>The Russian Bridge</vt:lpstr>
      <vt:lpstr>Betweenness Example</vt:lpstr>
      <vt:lpstr>We need to resolve 2 questions</vt:lpstr>
      <vt:lpstr>The Girvan-Newman Algorithm</vt:lpstr>
      <vt:lpstr>Girvan-Newman Algorithm (1)</vt:lpstr>
      <vt:lpstr>Girvan-Newman Algorithm (2)</vt:lpstr>
      <vt:lpstr>Girvan-Newman Algorithm (3)</vt:lpstr>
      <vt:lpstr>Girvan-Newman Algorithm (4)</vt:lpstr>
      <vt:lpstr>Girvan-Newman Algorithm (5)</vt:lpstr>
      <vt:lpstr>Girvan-Newman Algorithm (6)</vt:lpstr>
      <vt:lpstr>Girvan-Newman Algorithm (7): Completion of Credit Calculation starting at node E</vt:lpstr>
      <vt:lpstr>Girvan-Newman Algorithm (8):  Overall Betweenness Calculation</vt:lpstr>
      <vt:lpstr>Using Betweenness to Find Communities: Clustering</vt:lpstr>
      <vt:lpstr>Using Betweenness to Find Communities (2)</vt:lpstr>
      <vt:lpstr>Using Betweenness to Find Communities (3): Thresholding</vt:lpstr>
      <vt:lpstr>Run Girvan-Newman Iteratively for Community Detection</vt:lpstr>
      <vt:lpstr>Girvan-Newman: Example</vt:lpstr>
      <vt:lpstr>Girvan-Newman: Example</vt:lpstr>
      <vt:lpstr>Girvan-Newman: Results</vt:lpstr>
      <vt:lpstr>Girvan-Newman: Results</vt:lpstr>
      <vt:lpstr>We need to resolve 2 questions</vt:lpstr>
      <vt:lpstr>Network Communities</vt:lpstr>
      <vt:lpstr>Null Model: Configuration Model</vt:lpstr>
      <vt:lpstr>Modularity</vt:lpstr>
      <vt:lpstr>Modularity: Number of clusters</vt:lpstr>
      <vt:lpstr>Approaches</vt:lpstr>
      <vt:lpstr>Spectral Clustering</vt:lpstr>
      <vt:lpstr>Partitioning Graphs</vt:lpstr>
      <vt:lpstr>Graph Partitioning</vt:lpstr>
      <vt:lpstr>Graph Partitioning</vt:lpstr>
      <vt:lpstr>Example 10.14</vt:lpstr>
      <vt:lpstr>Graph Cuts</vt:lpstr>
      <vt:lpstr>Graph Cut Criterion</vt:lpstr>
      <vt:lpstr>Graph Cut Criteria</vt:lpstr>
      <vt:lpstr>Example 10.15</vt:lpstr>
      <vt:lpstr>Using Matrix Algebra to Find Good Graph Partitions</vt:lpstr>
      <vt:lpstr>Matrix Representations</vt:lpstr>
      <vt:lpstr>Matrix Representations</vt:lpstr>
      <vt:lpstr>Matrix Representations (L=D-A)</vt:lpstr>
      <vt:lpstr>Example 10.19</vt:lpstr>
      <vt:lpstr>Eigenvalues and Eigenvectors</vt:lpstr>
      <vt:lpstr>Examples of Eigenpairs for L</vt:lpstr>
      <vt:lpstr>Example (cont.)</vt:lpstr>
      <vt:lpstr>Ncut as an optimization problem</vt:lpstr>
      <vt:lpstr>Ncut as an optimization problem</vt:lpstr>
      <vt:lpstr>λ2 as optimization problem</vt:lpstr>
      <vt:lpstr>λ2 as optimization problem</vt:lpstr>
      <vt:lpstr>Recall: Example</vt:lpstr>
      <vt:lpstr>So far…</vt:lpstr>
      <vt:lpstr>Spectral Clustering Algorithms</vt:lpstr>
      <vt:lpstr>Spectral Partitioning Algorithm</vt:lpstr>
      <vt:lpstr>Spectral Partitioning</vt:lpstr>
      <vt:lpstr>Example: Spectral Partitioning</vt:lpstr>
      <vt:lpstr>Example: Spectral Partitioning</vt:lpstr>
      <vt:lpstr>Example: Spectral partitioning</vt:lpstr>
      <vt:lpstr>k-Way Spectral Clustering</vt:lpstr>
      <vt:lpstr>Approaches</vt:lpstr>
      <vt:lpstr>Direct Discovery of Communities: Trawling</vt:lpstr>
      <vt:lpstr>Web community</vt:lpstr>
      <vt:lpstr>Types of Communities</vt:lpstr>
      <vt:lpstr>Terms and Definitions (1)</vt:lpstr>
      <vt:lpstr>Terms and Definitions (2)</vt:lpstr>
      <vt:lpstr>Trawling</vt:lpstr>
      <vt:lpstr>Searching for Small Communities</vt:lpstr>
      <vt:lpstr>Frequent Itemset Enumeration</vt:lpstr>
      <vt:lpstr>From Itemsets to Bipartite Ks,t</vt:lpstr>
      <vt:lpstr>From Itemsets to Bipartite Ks,t</vt:lpstr>
      <vt:lpstr>Example</vt:lpstr>
    </vt:vector>
  </TitlesOfParts>
  <Company>Stanford University, CS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CS206 --- Electronic Commerce</dc:title>
  <dc:creator>Jeff Ullman</dc:creator>
  <cp:lastModifiedBy>Wei-Min Shen</cp:lastModifiedBy>
  <cp:revision>1688</cp:revision>
  <cp:lastPrinted>2019-03-19T05:40:26Z</cp:lastPrinted>
  <dcterms:created xsi:type="dcterms:W3CDTF">2002-03-23T20:14:09Z</dcterms:created>
  <dcterms:modified xsi:type="dcterms:W3CDTF">2021-10-09T17:34:52Z</dcterms:modified>
</cp:coreProperties>
</file>